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53" y="3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AF5D-4468-4B02-AA96-7CAA02FE7C3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7195-0BA2-4B7E-A465-200DADBA1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71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AF5D-4468-4B02-AA96-7CAA02FE7C3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7195-0BA2-4B7E-A465-200DADBA1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384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AF5D-4468-4B02-AA96-7CAA02FE7C3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7195-0BA2-4B7E-A465-200DADBA1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433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AF5D-4468-4B02-AA96-7CAA02FE7C3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7195-0BA2-4B7E-A465-200DADBA1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396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AF5D-4468-4B02-AA96-7CAA02FE7C3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7195-0BA2-4B7E-A465-200DADBA1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29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AF5D-4468-4B02-AA96-7CAA02FE7C3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7195-0BA2-4B7E-A465-200DADBA1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6103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AF5D-4468-4B02-AA96-7CAA02FE7C3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7195-0BA2-4B7E-A465-200DADBA1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5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AF5D-4468-4B02-AA96-7CAA02FE7C3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7195-0BA2-4B7E-A465-200DADBA1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39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AF5D-4468-4B02-AA96-7CAA02FE7C3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7195-0BA2-4B7E-A465-200DADBA1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157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AF5D-4468-4B02-AA96-7CAA02FE7C3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7195-0BA2-4B7E-A465-200DADBA1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716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AAF5D-4468-4B02-AA96-7CAA02FE7C3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37195-0BA2-4B7E-A465-200DADBA1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38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AAF5D-4468-4B02-AA96-7CAA02FE7C36}" type="datetimeFigureOut">
              <a:rPr lang="en-US" smtClean="0"/>
              <a:t>11/11/2019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37195-0BA2-4B7E-A465-200DADBA1F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83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8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16397" y="614799"/>
            <a:ext cx="136727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b="1" spc="-24" dirty="0">
                <a:latin typeface="Georgia"/>
                <a:cs typeface="Georgia"/>
              </a:rPr>
              <a:t>3.3. </a:t>
            </a:r>
            <a:r>
              <a:rPr sz="682" b="1" spc="-27" dirty="0">
                <a:latin typeface="Georgia"/>
                <a:cs typeface="Georgia"/>
              </a:rPr>
              <a:t>Terminology. </a:t>
            </a:r>
            <a:r>
              <a:rPr sz="682" spc="24" dirty="0">
                <a:latin typeface="Times New Roman"/>
                <a:cs typeface="Times New Roman"/>
              </a:rPr>
              <a:t>In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-75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integral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876648" y="660804"/>
            <a:ext cx="653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87" dirty="0">
                <a:latin typeface="Arial"/>
                <a:cs typeface="Arial"/>
              </a:rPr>
              <a:t>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962918" y="708013"/>
            <a:ext cx="48058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-68" dirty="0">
                <a:latin typeface="DejaVu Serif"/>
                <a:cs typeface="DejaVu Serif"/>
              </a:rPr>
              <a:t>b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61114" y="778222"/>
            <a:ext cx="4070206" cy="618153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35078" algn="ctr">
              <a:spcBef>
                <a:spcPts val="65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53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  <a:p>
            <a:pPr marR="283145" algn="ctr">
              <a:lnSpc>
                <a:spcPts val="545"/>
              </a:lnSpc>
              <a:spcBef>
                <a:spcPts val="7"/>
              </a:spcBef>
            </a:pP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  <a:p>
            <a:pPr marL="8659">
              <a:lnSpc>
                <a:spcPts val="787"/>
              </a:lnSpc>
            </a:pP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numbers </a:t>
            </a:r>
            <a:r>
              <a:rPr sz="682" spc="-51" dirty="0">
                <a:latin typeface="DejaVu Serif"/>
                <a:cs typeface="DejaVu Serif"/>
              </a:rPr>
              <a:t>a </a:t>
            </a:r>
            <a:r>
              <a:rPr sz="682" spc="27" dirty="0">
                <a:latin typeface="Times New Roman"/>
                <a:cs typeface="Times New Roman"/>
              </a:rPr>
              <a:t>and </a:t>
            </a:r>
            <a:r>
              <a:rPr sz="682" spc="-147" dirty="0">
                <a:latin typeface="DejaVu Serif"/>
                <a:cs typeface="DejaVu Serif"/>
              </a:rPr>
              <a:t>b </a:t>
            </a:r>
            <a:r>
              <a:rPr sz="682" spc="17" dirty="0">
                <a:latin typeface="Times New Roman"/>
                <a:cs typeface="Times New Roman"/>
              </a:rPr>
              <a:t>are </a:t>
            </a:r>
            <a:r>
              <a:rPr sz="682" spc="3" dirty="0">
                <a:latin typeface="Times New Roman"/>
                <a:cs typeface="Times New Roman"/>
              </a:rPr>
              <a:t>called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i="1" spc="-3" dirty="0">
                <a:latin typeface="Times New Roman"/>
                <a:cs typeface="Times New Roman"/>
              </a:rPr>
              <a:t>bounds </a:t>
            </a:r>
            <a:r>
              <a:rPr sz="682" i="1" spc="3" dirty="0">
                <a:latin typeface="Times New Roman"/>
                <a:cs typeface="Times New Roman"/>
              </a:rPr>
              <a:t>of </a:t>
            </a:r>
            <a:r>
              <a:rPr sz="682" i="1" spc="10" dirty="0">
                <a:latin typeface="Times New Roman"/>
                <a:cs typeface="Times New Roman"/>
              </a:rPr>
              <a:t>the </a:t>
            </a:r>
            <a:r>
              <a:rPr sz="682" i="1" spc="-3" dirty="0">
                <a:latin typeface="Times New Roman"/>
                <a:cs typeface="Times New Roman"/>
              </a:rPr>
              <a:t>integral</a:t>
            </a:r>
            <a:r>
              <a:rPr sz="682" spc="-3" dirty="0">
                <a:latin typeface="Times New Roman"/>
                <a:cs typeface="Times New Roman"/>
              </a:rPr>
              <a:t>,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10" dirty="0">
                <a:latin typeface="Times New Roman"/>
                <a:cs typeface="Times New Roman"/>
              </a:rPr>
              <a:t>function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682" spc="20" dirty="0">
                <a:latin typeface="Times New Roman"/>
                <a:cs typeface="Times New Roman"/>
              </a:rPr>
              <a:t>) </a:t>
            </a:r>
            <a:r>
              <a:rPr sz="682" dirty="0">
                <a:latin typeface="Times New Roman"/>
                <a:cs typeface="Times New Roman"/>
              </a:rPr>
              <a:t>which </a:t>
            </a:r>
            <a:r>
              <a:rPr sz="682" spc="-7" dirty="0">
                <a:latin typeface="Times New Roman"/>
                <a:cs typeface="Times New Roman"/>
              </a:rPr>
              <a:t>is </a:t>
            </a:r>
            <a:r>
              <a:rPr sz="682" spc="10" dirty="0">
                <a:latin typeface="Times New Roman"/>
                <a:cs typeface="Times New Roman"/>
              </a:rPr>
              <a:t>being </a:t>
            </a:r>
            <a:r>
              <a:rPr sz="682" spc="20" dirty="0">
                <a:latin typeface="Times New Roman"/>
                <a:cs typeface="Times New Roman"/>
              </a:rPr>
              <a:t>integrated </a:t>
            </a:r>
            <a:r>
              <a:rPr sz="682" spc="-7" dirty="0">
                <a:latin typeface="Times New Roman"/>
                <a:cs typeface="Times New Roman"/>
              </a:rPr>
              <a:t>is</a:t>
            </a:r>
            <a:r>
              <a:rPr sz="682" spc="-68" dirty="0">
                <a:latin typeface="Times New Roman"/>
                <a:cs typeface="Times New Roman"/>
              </a:rPr>
              <a:t> </a:t>
            </a:r>
            <a:r>
              <a:rPr sz="682" spc="3" dirty="0">
                <a:latin typeface="Times New Roman"/>
                <a:cs typeface="Times New Roman"/>
              </a:rPr>
              <a:t>called</a:t>
            </a:r>
            <a:endParaRPr sz="682">
              <a:latin typeface="Times New Roman"/>
              <a:cs typeface="Times New Roman"/>
            </a:endParaRPr>
          </a:p>
          <a:p>
            <a:pPr marL="8659">
              <a:lnSpc>
                <a:spcPts val="818"/>
              </a:lnSpc>
            </a:pPr>
            <a:r>
              <a:rPr sz="682" i="1" spc="17" dirty="0">
                <a:latin typeface="Times New Roman"/>
                <a:cs typeface="Times New Roman"/>
              </a:rPr>
              <a:t>the </a:t>
            </a:r>
            <a:r>
              <a:rPr sz="682" i="1" spc="7" dirty="0">
                <a:latin typeface="Times New Roman"/>
                <a:cs typeface="Times New Roman"/>
              </a:rPr>
              <a:t>integrand</a:t>
            </a:r>
            <a:r>
              <a:rPr sz="682" spc="7" dirty="0">
                <a:latin typeface="Times New Roman"/>
                <a:cs typeface="Times New Roman"/>
              </a:rPr>
              <a:t>, </a:t>
            </a:r>
            <a:r>
              <a:rPr sz="682" spc="34" dirty="0">
                <a:latin typeface="Times New Roman"/>
                <a:cs typeface="Times New Roman"/>
              </a:rPr>
              <a:t>and the </a:t>
            </a:r>
            <a:r>
              <a:rPr sz="682" spc="14" dirty="0">
                <a:latin typeface="Times New Roman"/>
                <a:cs typeface="Times New Roman"/>
              </a:rPr>
              <a:t>variable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i="1" spc="10" dirty="0">
                <a:latin typeface="Times New Roman"/>
                <a:cs typeface="Times New Roman"/>
              </a:rPr>
              <a:t>integration</a:t>
            </a:r>
            <a:r>
              <a:rPr sz="682" i="1" spc="153" dirty="0">
                <a:latin typeface="Times New Roman"/>
                <a:cs typeface="Times New Roman"/>
              </a:rPr>
              <a:t> </a:t>
            </a:r>
            <a:r>
              <a:rPr sz="682" i="1" spc="3" dirty="0">
                <a:latin typeface="Times New Roman"/>
                <a:cs typeface="Times New Roman"/>
              </a:rPr>
              <a:t>variable.</a:t>
            </a:r>
            <a:endParaRPr sz="682">
              <a:latin typeface="Times New Roman"/>
              <a:cs typeface="Times New Roman"/>
            </a:endParaRPr>
          </a:p>
          <a:p>
            <a:pPr marL="8659" marR="4329" indent="154993">
              <a:spcBef>
                <a:spcPts val="198"/>
              </a:spcBef>
            </a:pP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integration </a:t>
            </a:r>
            <a:r>
              <a:rPr sz="682" spc="10" dirty="0">
                <a:latin typeface="Times New Roman"/>
                <a:cs typeface="Times New Roman"/>
              </a:rPr>
              <a:t>variable </a:t>
            </a:r>
            <a:r>
              <a:rPr sz="682" spc="-3" dirty="0">
                <a:latin typeface="Times New Roman"/>
                <a:cs typeface="Times New Roman"/>
              </a:rPr>
              <a:t>is </a:t>
            </a:r>
            <a:r>
              <a:rPr sz="682" spc="31" dirty="0">
                <a:latin typeface="Times New Roman"/>
                <a:cs typeface="Times New Roman"/>
              </a:rPr>
              <a:t>a </a:t>
            </a:r>
            <a:r>
              <a:rPr sz="682" i="1" spc="31" dirty="0">
                <a:latin typeface="Times New Roman"/>
                <a:cs typeface="Times New Roman"/>
              </a:rPr>
              <a:t>dummy </a:t>
            </a:r>
            <a:r>
              <a:rPr sz="682" i="1" dirty="0">
                <a:latin typeface="Times New Roman"/>
                <a:cs typeface="Times New Roman"/>
              </a:rPr>
              <a:t>variable</a:t>
            </a:r>
            <a:r>
              <a:rPr sz="682" dirty="0">
                <a:latin typeface="Times New Roman"/>
                <a:cs typeface="Times New Roman"/>
              </a:rPr>
              <a:t>. </a:t>
            </a:r>
            <a:r>
              <a:rPr sz="682" spc="-3" dirty="0">
                <a:latin typeface="Times New Roman"/>
                <a:cs typeface="Times New Roman"/>
              </a:rPr>
              <a:t>If </a:t>
            </a:r>
            <a:r>
              <a:rPr sz="682" spc="7" dirty="0">
                <a:latin typeface="Times New Roman"/>
                <a:cs typeface="Times New Roman"/>
              </a:rPr>
              <a:t>you </a:t>
            </a:r>
            <a:r>
              <a:rPr sz="682" spc="17" dirty="0">
                <a:latin typeface="Times New Roman"/>
                <a:cs typeface="Times New Roman"/>
              </a:rPr>
              <a:t>systematically </a:t>
            </a:r>
            <a:r>
              <a:rPr sz="682" spc="10" dirty="0">
                <a:latin typeface="Times New Roman"/>
                <a:cs typeface="Times New Roman"/>
              </a:rPr>
              <a:t>replace </a:t>
            </a:r>
            <a:r>
              <a:rPr sz="682" spc="34" dirty="0">
                <a:latin typeface="Times New Roman"/>
                <a:cs typeface="Times New Roman"/>
              </a:rPr>
              <a:t>it </a:t>
            </a:r>
            <a:r>
              <a:rPr sz="682" spc="20" dirty="0">
                <a:latin typeface="Times New Roman"/>
                <a:cs typeface="Times New Roman"/>
              </a:rPr>
              <a:t>with </a:t>
            </a:r>
            <a:r>
              <a:rPr sz="682" spc="27" dirty="0">
                <a:latin typeface="Times New Roman"/>
                <a:cs typeface="Times New Roman"/>
              </a:rPr>
              <a:t>another </a:t>
            </a:r>
            <a:r>
              <a:rPr sz="682" spc="10" dirty="0">
                <a:latin typeface="Times New Roman"/>
                <a:cs typeface="Times New Roman"/>
              </a:rPr>
              <a:t>variable, </a:t>
            </a:r>
            <a:r>
              <a:rPr sz="682" spc="31" dirty="0">
                <a:latin typeface="Times New Roman"/>
                <a:cs typeface="Times New Roman"/>
              </a:rPr>
              <a:t>the  </a:t>
            </a:r>
            <a:r>
              <a:rPr sz="682" spc="17" dirty="0">
                <a:latin typeface="Times New Roman"/>
                <a:cs typeface="Times New Roman"/>
              </a:rPr>
              <a:t>resulting integral </a:t>
            </a:r>
            <a:r>
              <a:rPr sz="682" spc="-3" dirty="0">
                <a:latin typeface="Times New Roman"/>
                <a:cs typeface="Times New Roman"/>
              </a:rPr>
              <a:t>will </a:t>
            </a:r>
            <a:r>
              <a:rPr sz="682" spc="14" dirty="0">
                <a:latin typeface="Times New Roman"/>
                <a:cs typeface="Times New Roman"/>
              </a:rPr>
              <a:t>still </a:t>
            </a:r>
            <a:r>
              <a:rPr sz="682" spc="24" dirty="0">
                <a:latin typeface="Times New Roman"/>
                <a:cs typeface="Times New Roman"/>
              </a:rPr>
              <a:t>be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same. </a:t>
            </a:r>
            <a:r>
              <a:rPr sz="682" spc="14" dirty="0">
                <a:latin typeface="Times New Roman"/>
                <a:cs typeface="Times New Roman"/>
              </a:rPr>
              <a:t>For</a:t>
            </a:r>
            <a:r>
              <a:rPr sz="682" spc="41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instance,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591946" y="1363931"/>
            <a:ext cx="653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87" dirty="0">
                <a:latin typeface="Arial"/>
                <a:cs typeface="Arial"/>
              </a:rPr>
              <a:t>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78207" y="1411139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1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39865" y="1585837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0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31288" y="1481357"/>
            <a:ext cx="30523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716" spc="25" baseline="31746" dirty="0">
                <a:latin typeface="Times New Roman"/>
                <a:cs typeface="Times New Roman"/>
              </a:rPr>
              <a:t>2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r>
              <a:rPr sz="682" spc="-75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6097853" y="1554713"/>
            <a:ext cx="34636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43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1" name="object 11"/>
          <p:cNvSpPr txBox="1"/>
          <p:nvPr/>
        </p:nvSpPr>
        <p:spPr>
          <a:xfrm>
            <a:off x="6089193" y="1536982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3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089194" y="1447387"/>
            <a:ext cx="14590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1</a:t>
            </a:r>
            <a:r>
              <a:rPr sz="477" spc="-75" dirty="0">
                <a:latin typeface="Times New Roman"/>
                <a:cs typeface="Times New Roman"/>
              </a:rPr>
              <a:t> </a:t>
            </a:r>
            <a:r>
              <a:rPr sz="1023" spc="25" baseline="-22222" dirty="0">
                <a:latin typeface="DejaVu Serif"/>
                <a:cs typeface="DejaVu Serif"/>
              </a:rPr>
              <a:t>x</a:t>
            </a:r>
            <a:r>
              <a:rPr sz="477" spc="17" dirty="0">
                <a:latin typeface="Times New Roman"/>
                <a:cs typeface="Times New Roman"/>
              </a:rPr>
              <a:t>3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042893" y="1411478"/>
            <a:ext cx="23249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87464" algn="l"/>
              </a:tabLst>
            </a:pPr>
            <a:r>
              <a:rPr sz="682" spc="-139" dirty="0">
                <a:latin typeface="Arial"/>
                <a:cs typeface="Arial"/>
              </a:rPr>
              <a:t>Σ	Σ</a:t>
            </a:r>
            <a:endParaRPr sz="682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257881" y="1441182"/>
            <a:ext cx="144173" cy="182392"/>
          </a:xfrm>
          <a:prstGeom prst="rect">
            <a:avLst/>
          </a:prstGeom>
        </p:spPr>
        <p:txBody>
          <a:bodyPr vert="horz" wrap="square" lIns="0" tIns="22513" rIns="0" bIns="0" rtlCol="0">
            <a:spAutoFit/>
          </a:bodyPr>
          <a:lstStyle/>
          <a:p>
            <a:pPr marL="8659">
              <a:spcBef>
                <a:spcPts val="177"/>
              </a:spcBef>
            </a:pPr>
            <a:r>
              <a:rPr sz="477" spc="31" dirty="0">
                <a:latin typeface="Times New Roman"/>
                <a:cs typeface="Times New Roman"/>
              </a:rPr>
              <a:t>1</a:t>
            </a:r>
            <a:endParaRPr sz="477">
              <a:latin typeface="Times New Roman"/>
              <a:cs typeface="Times New Roman"/>
            </a:endParaRPr>
          </a:p>
          <a:p>
            <a:pPr marL="8659">
              <a:spcBef>
                <a:spcPts val="106"/>
              </a:spcBef>
            </a:pPr>
            <a:r>
              <a:rPr sz="477" spc="37" dirty="0">
                <a:latin typeface="DejaVu Serif"/>
                <a:cs typeface="DejaVu Serif"/>
              </a:rPr>
              <a:t>x</a:t>
            </a:r>
            <a:r>
              <a:rPr sz="477" spc="89" dirty="0">
                <a:latin typeface="Times New Roman"/>
                <a:cs typeface="Times New Roman"/>
              </a:rPr>
              <a:t>=0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6522694" y="1554713"/>
            <a:ext cx="34636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43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6" name="object 16"/>
          <p:cNvSpPr txBox="1"/>
          <p:nvPr/>
        </p:nvSpPr>
        <p:spPr>
          <a:xfrm>
            <a:off x="6514035" y="1536982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3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412629" y="1481357"/>
            <a:ext cx="18746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27" dirty="0">
                <a:latin typeface="Times New Roman"/>
                <a:cs typeface="Times New Roman"/>
              </a:rPr>
              <a:t> </a:t>
            </a:r>
            <a:r>
              <a:rPr sz="716" spc="46" baseline="31746" dirty="0">
                <a:latin typeface="Times New Roman"/>
                <a:cs typeface="Times New Roman"/>
              </a:rPr>
              <a:t>1 </a:t>
            </a:r>
            <a:r>
              <a:rPr sz="682" spc="-31" dirty="0">
                <a:latin typeface="DejaVu Serif"/>
                <a:cs typeface="DejaVu Serif"/>
              </a:rPr>
              <a:t>,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061114" y="1664722"/>
            <a:ext cx="144866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-14" dirty="0">
                <a:latin typeface="Times New Roman"/>
                <a:cs typeface="Times New Roman"/>
              </a:rPr>
              <a:t>if </a:t>
            </a:r>
            <a:r>
              <a:rPr sz="682" spc="10" dirty="0">
                <a:latin typeface="Times New Roman"/>
                <a:cs typeface="Times New Roman"/>
              </a:rPr>
              <a:t>you </a:t>
            </a:r>
            <a:r>
              <a:rPr sz="682" spc="14" dirty="0">
                <a:latin typeface="Times New Roman"/>
                <a:cs typeface="Times New Roman"/>
              </a:rPr>
              <a:t>replace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4" dirty="0">
                <a:latin typeface="Times New Roman"/>
                <a:cs typeface="Times New Roman"/>
              </a:rPr>
              <a:t>by </a:t>
            </a:r>
            <a:r>
              <a:rPr sz="682" spc="-24" dirty="0">
                <a:latin typeface="DejaVu Serif"/>
                <a:cs typeface="DejaVu Serif"/>
              </a:rPr>
              <a:t>ϕ </a:t>
            </a:r>
            <a:r>
              <a:rPr sz="682" spc="10" dirty="0">
                <a:latin typeface="Times New Roman"/>
                <a:cs typeface="Times New Roman"/>
              </a:rPr>
              <a:t>you </a:t>
            </a:r>
            <a:r>
              <a:rPr sz="682" spc="14" dirty="0">
                <a:latin typeface="Times New Roman"/>
                <a:cs typeface="Times New Roman"/>
              </a:rPr>
              <a:t>still</a:t>
            </a:r>
            <a:r>
              <a:rPr sz="682" spc="167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get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578117" y="1743943"/>
            <a:ext cx="653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87" dirty="0">
                <a:latin typeface="Arial"/>
                <a:cs typeface="Arial"/>
              </a:rPr>
              <a:t>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664387" y="1791152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1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626044" y="1965849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0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717468" y="1861361"/>
            <a:ext cx="31952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3" dirty="0">
                <a:latin typeface="DejaVu Serif"/>
                <a:cs typeface="DejaVu Serif"/>
              </a:rPr>
              <a:t>ϕ</a:t>
            </a:r>
            <a:r>
              <a:rPr sz="716" spc="5" baseline="31746" dirty="0">
                <a:latin typeface="Times New Roman"/>
                <a:cs typeface="Times New Roman"/>
              </a:rPr>
              <a:t>2 </a:t>
            </a:r>
            <a:r>
              <a:rPr sz="682" spc="-55" dirty="0">
                <a:latin typeface="DejaVu Serif"/>
                <a:cs typeface="DejaVu Serif"/>
              </a:rPr>
              <a:t>dϕ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6098295" y="1934727"/>
            <a:ext cx="34636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43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4" name="object 24"/>
          <p:cNvSpPr txBox="1"/>
          <p:nvPr/>
        </p:nvSpPr>
        <p:spPr>
          <a:xfrm>
            <a:off x="6089635" y="1916995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3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089635" y="1827400"/>
            <a:ext cx="15326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1</a:t>
            </a:r>
            <a:r>
              <a:rPr sz="477" spc="-75" dirty="0">
                <a:latin typeface="Times New Roman"/>
                <a:cs typeface="Times New Roman"/>
              </a:rPr>
              <a:t> </a:t>
            </a:r>
            <a:r>
              <a:rPr sz="1023" spc="5" baseline="-22222" dirty="0">
                <a:latin typeface="DejaVu Serif"/>
                <a:cs typeface="DejaVu Serif"/>
              </a:rPr>
              <a:t>ϕ</a:t>
            </a:r>
            <a:r>
              <a:rPr sz="477" spc="3" dirty="0">
                <a:latin typeface="Times New Roman"/>
                <a:cs typeface="Times New Roman"/>
              </a:rPr>
              <a:t>3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043335" y="1791491"/>
            <a:ext cx="23942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94391" algn="l"/>
              </a:tabLst>
            </a:pPr>
            <a:r>
              <a:rPr sz="682" spc="-139" dirty="0">
                <a:latin typeface="Arial"/>
                <a:cs typeface="Arial"/>
              </a:rPr>
              <a:t>Σ	Σ</a:t>
            </a:r>
            <a:endParaRPr sz="682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6536513" y="1934727"/>
            <a:ext cx="34636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43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8" name="object 28"/>
          <p:cNvSpPr txBox="1"/>
          <p:nvPr/>
        </p:nvSpPr>
        <p:spPr>
          <a:xfrm>
            <a:off x="6265450" y="1861361"/>
            <a:ext cx="348528" cy="136547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lnSpc>
                <a:spcPts val="648"/>
              </a:lnSpc>
              <a:spcBef>
                <a:spcPts val="65"/>
              </a:spcBef>
              <a:tabLst>
                <a:tab pos="169281" algn="l"/>
              </a:tabLst>
            </a:pPr>
            <a:r>
              <a:rPr sz="716" spc="46" baseline="47619" dirty="0">
                <a:latin typeface="Times New Roman"/>
                <a:cs typeface="Times New Roman"/>
              </a:rPr>
              <a:t>1	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-37" dirty="0">
                <a:latin typeface="Times New Roman"/>
                <a:cs typeface="Times New Roman"/>
              </a:rPr>
              <a:t> </a:t>
            </a:r>
            <a:r>
              <a:rPr sz="716" spc="46" baseline="31746" dirty="0">
                <a:latin typeface="Times New Roman"/>
                <a:cs typeface="Times New Roman"/>
              </a:rPr>
              <a:t>1 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L="8659">
              <a:lnSpc>
                <a:spcPts val="402"/>
              </a:lnSpc>
              <a:tabLst>
                <a:tab pos="270589" algn="l"/>
              </a:tabLst>
            </a:pPr>
            <a:r>
              <a:rPr sz="477" spc="68" dirty="0">
                <a:latin typeface="DejaVu Serif"/>
                <a:cs typeface="DejaVu Serif"/>
              </a:rPr>
              <a:t>ϕ</a:t>
            </a:r>
            <a:r>
              <a:rPr sz="477" spc="68" dirty="0">
                <a:latin typeface="Times New Roman"/>
                <a:cs typeface="Times New Roman"/>
              </a:rPr>
              <a:t>=0	</a:t>
            </a:r>
            <a:r>
              <a:rPr sz="716" spc="46" baseline="3968" dirty="0">
                <a:latin typeface="Times New Roman"/>
                <a:cs typeface="Times New Roman"/>
              </a:rPr>
              <a:t>3</a:t>
            </a:r>
            <a:endParaRPr sz="716" baseline="3968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057832" y="2044734"/>
            <a:ext cx="4072803" cy="218236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 marR="3464" indent="-433">
              <a:spcBef>
                <a:spcPts val="65"/>
              </a:spcBef>
            </a:pPr>
            <a:r>
              <a:rPr sz="682" spc="27" dirty="0">
                <a:latin typeface="Times New Roman"/>
                <a:cs typeface="Times New Roman"/>
              </a:rPr>
              <a:t>Another </a:t>
            </a:r>
            <a:r>
              <a:rPr sz="682" spc="3" dirty="0">
                <a:latin typeface="Times New Roman"/>
                <a:cs typeface="Times New Roman"/>
              </a:rPr>
              <a:t>way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24" dirty="0">
                <a:latin typeface="Times New Roman"/>
                <a:cs typeface="Times New Roman"/>
              </a:rPr>
              <a:t>appreciate </a:t>
            </a:r>
            <a:r>
              <a:rPr sz="682" spc="55" dirty="0">
                <a:latin typeface="Times New Roman"/>
                <a:cs typeface="Times New Roman"/>
              </a:rPr>
              <a:t>that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integration </a:t>
            </a:r>
            <a:r>
              <a:rPr sz="682" spc="14" dirty="0">
                <a:latin typeface="Times New Roman"/>
                <a:cs typeface="Times New Roman"/>
              </a:rPr>
              <a:t>variable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34" dirty="0">
                <a:latin typeface="Times New Roman"/>
                <a:cs typeface="Times New Roman"/>
              </a:rPr>
              <a:t>a </a:t>
            </a:r>
            <a:r>
              <a:rPr sz="682" spc="27" dirty="0">
                <a:latin typeface="Times New Roman"/>
                <a:cs typeface="Times New Roman"/>
              </a:rPr>
              <a:t>dummy </a:t>
            </a:r>
            <a:r>
              <a:rPr sz="682" spc="14" dirty="0">
                <a:latin typeface="Times New Roman"/>
                <a:cs typeface="Times New Roman"/>
              </a:rPr>
              <a:t>variable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7" dirty="0">
                <a:latin typeface="Times New Roman"/>
                <a:cs typeface="Times New Roman"/>
              </a:rPr>
              <a:t>look </a:t>
            </a:r>
            <a:r>
              <a:rPr sz="682" spc="55" dirty="0">
                <a:latin typeface="Times New Roman"/>
                <a:cs typeface="Times New Roman"/>
              </a:rPr>
              <a:t>at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Fundamental  </a:t>
            </a:r>
            <a:r>
              <a:rPr sz="682" spc="24" dirty="0">
                <a:latin typeface="Times New Roman"/>
                <a:cs typeface="Times New Roman"/>
              </a:rPr>
              <a:t>Theorem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again: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5578567" y="2194260"/>
            <a:ext cx="653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87" dirty="0">
                <a:latin typeface="Arial"/>
                <a:cs typeface="Arial"/>
              </a:rPr>
              <a:t>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664838" y="2241468"/>
            <a:ext cx="48058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-68" dirty="0">
                <a:latin typeface="DejaVu Serif"/>
                <a:cs typeface="DejaVu Serif"/>
              </a:rPr>
              <a:t>b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058005" y="2311686"/>
            <a:ext cx="4072803" cy="587247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38542" algn="ctr">
              <a:spcBef>
                <a:spcPts val="65"/>
              </a:spcBef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r>
              <a:rPr sz="682" spc="-31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37" dirty="0">
                <a:latin typeface="DejaVu Serif"/>
                <a:cs typeface="DejaVu Serif"/>
              </a:rPr>
              <a:t>F</a:t>
            </a:r>
            <a:r>
              <a:rPr sz="682" spc="-123" dirty="0">
                <a:latin typeface="DejaVu Serif"/>
                <a:cs typeface="DejaVu Serif"/>
              </a:rPr>
              <a:t> </a:t>
            </a:r>
            <a:r>
              <a:rPr sz="682" spc="-27" dirty="0">
                <a:latin typeface="Times New Roman"/>
                <a:cs typeface="Times New Roman"/>
              </a:rPr>
              <a:t>(</a:t>
            </a:r>
            <a:r>
              <a:rPr sz="682" spc="-27" dirty="0">
                <a:latin typeface="DejaVu Serif"/>
                <a:cs typeface="DejaVu Serif"/>
              </a:rPr>
              <a:t>b</a:t>
            </a:r>
            <a:r>
              <a:rPr sz="682" spc="-27" dirty="0">
                <a:latin typeface="Times New Roman"/>
                <a:cs typeface="Times New Roman"/>
              </a:rPr>
              <a:t>)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spc="-37" dirty="0">
                <a:latin typeface="DejaVu Serif"/>
                <a:cs typeface="DejaVu Serif"/>
              </a:rPr>
              <a:t>F</a:t>
            </a:r>
            <a:r>
              <a:rPr sz="682" spc="-123" dirty="0">
                <a:latin typeface="DejaVu Serif"/>
                <a:cs typeface="DejaVu Serif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a</a:t>
            </a:r>
            <a:r>
              <a:rPr sz="682" spc="-3" dirty="0">
                <a:latin typeface="Times New Roman"/>
                <a:cs typeface="Times New Roman"/>
              </a:rPr>
              <a:t>)</a:t>
            </a:r>
            <a:r>
              <a:rPr sz="682" spc="-3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  <a:p>
            <a:pPr marR="875411" algn="ctr">
              <a:lnSpc>
                <a:spcPts val="525"/>
              </a:lnSpc>
              <a:spcBef>
                <a:spcPts val="3"/>
              </a:spcBef>
            </a:pP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  <a:p>
            <a:pPr marL="8659">
              <a:lnSpc>
                <a:spcPts val="770"/>
              </a:lnSpc>
            </a:pPr>
            <a:r>
              <a:rPr sz="682" spc="27" dirty="0">
                <a:latin typeface="Times New Roman"/>
                <a:cs typeface="Times New Roman"/>
              </a:rPr>
              <a:t>The</a:t>
            </a:r>
            <a:r>
              <a:rPr sz="682" spc="48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right</a:t>
            </a:r>
            <a:r>
              <a:rPr sz="682" spc="48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hand</a:t>
            </a:r>
            <a:r>
              <a:rPr sz="682" spc="48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side</a:t>
            </a:r>
            <a:r>
              <a:rPr sz="682" spc="48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tells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you</a:t>
            </a:r>
            <a:r>
              <a:rPr sz="682" spc="48" dirty="0">
                <a:latin typeface="Times New Roman"/>
                <a:cs typeface="Times New Roman"/>
              </a:rPr>
              <a:t> that </a:t>
            </a:r>
            <a:r>
              <a:rPr sz="682" spc="27" dirty="0">
                <a:latin typeface="Times New Roman"/>
                <a:cs typeface="Times New Roman"/>
              </a:rPr>
              <a:t>the</a:t>
            </a:r>
            <a:r>
              <a:rPr sz="682" spc="48" dirty="0">
                <a:latin typeface="Times New Roman"/>
                <a:cs typeface="Times New Roman"/>
              </a:rPr>
              <a:t> </a:t>
            </a:r>
            <a:r>
              <a:rPr sz="682" spc="3" dirty="0">
                <a:latin typeface="Times New Roman"/>
                <a:cs typeface="Times New Roman"/>
              </a:rPr>
              <a:t>value</a:t>
            </a:r>
            <a:r>
              <a:rPr sz="682" spc="48" dirty="0">
                <a:latin typeface="Times New Roman"/>
                <a:cs typeface="Times New Roman"/>
              </a:rPr>
              <a:t> </a:t>
            </a:r>
            <a:r>
              <a:rPr sz="682" spc="-17" dirty="0">
                <a:latin typeface="Times New Roman"/>
                <a:cs typeface="Times New Roman"/>
              </a:rPr>
              <a:t>of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the</a:t>
            </a:r>
            <a:r>
              <a:rPr sz="682" spc="48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integral</a:t>
            </a:r>
            <a:r>
              <a:rPr sz="682" spc="48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depends</a:t>
            </a:r>
            <a:r>
              <a:rPr sz="682" spc="48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on</a:t>
            </a:r>
            <a:r>
              <a:rPr sz="682" spc="41" dirty="0">
                <a:latin typeface="Times New Roman"/>
                <a:cs typeface="Times New Roman"/>
              </a:rPr>
              <a:t> </a:t>
            </a:r>
            <a:r>
              <a:rPr sz="682" spc="-51" dirty="0">
                <a:latin typeface="DejaVu Serif"/>
                <a:cs typeface="DejaVu Serif"/>
              </a:rPr>
              <a:t>a</a:t>
            </a:r>
            <a:r>
              <a:rPr sz="682" spc="7" dirty="0">
                <a:latin typeface="DejaVu Serif"/>
                <a:cs typeface="DejaVu Serif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and</a:t>
            </a:r>
            <a:r>
              <a:rPr sz="682" spc="44" dirty="0">
                <a:latin typeface="Times New Roman"/>
                <a:cs typeface="Times New Roman"/>
              </a:rPr>
              <a:t> </a:t>
            </a:r>
            <a:r>
              <a:rPr sz="682" spc="-68" dirty="0">
                <a:latin typeface="DejaVu Serif"/>
                <a:cs typeface="DejaVu Serif"/>
              </a:rPr>
              <a:t>b</a:t>
            </a:r>
            <a:r>
              <a:rPr sz="682" spc="-68" dirty="0">
                <a:latin typeface="Times New Roman"/>
                <a:cs typeface="Times New Roman"/>
              </a:rPr>
              <a:t>,</a:t>
            </a:r>
            <a:r>
              <a:rPr sz="682" spc="-51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and</a:t>
            </a:r>
            <a:r>
              <a:rPr sz="682" spc="48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has</a:t>
            </a:r>
            <a:r>
              <a:rPr sz="682" spc="48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absolutely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nothing</a:t>
            </a:r>
            <a:r>
              <a:rPr sz="682" spc="48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to</a:t>
            </a:r>
            <a:endParaRPr sz="682">
              <a:latin typeface="Times New Roman"/>
              <a:cs typeface="Times New Roman"/>
            </a:endParaRPr>
          </a:p>
          <a:p>
            <a:pPr marL="11689">
              <a:lnSpc>
                <a:spcPts val="818"/>
              </a:lnSpc>
            </a:pPr>
            <a:r>
              <a:rPr sz="682" spc="17" dirty="0">
                <a:latin typeface="Times New Roman"/>
                <a:cs typeface="Times New Roman"/>
              </a:rPr>
              <a:t>do </a:t>
            </a:r>
            <a:r>
              <a:rPr sz="682" spc="24" dirty="0">
                <a:latin typeface="Times New Roman"/>
                <a:cs typeface="Times New Roman"/>
              </a:rPr>
              <a:t>with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variable</a:t>
            </a:r>
            <a:r>
              <a:rPr sz="682" spc="143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.</a:t>
            </a:r>
            <a:endParaRPr sz="682">
              <a:latin typeface="Times New Roman"/>
              <a:cs typeface="Times New Roman"/>
            </a:endParaRPr>
          </a:p>
          <a:p>
            <a:pPr>
              <a:spcBef>
                <a:spcPts val="27"/>
              </a:spcBef>
            </a:pPr>
            <a:endParaRPr sz="648">
              <a:latin typeface="Times New Roman"/>
              <a:cs typeface="Times New Roman"/>
            </a:endParaRPr>
          </a:p>
          <a:p>
            <a:pPr marL="1774633"/>
            <a:r>
              <a:rPr sz="682" b="1" spc="-31" dirty="0">
                <a:latin typeface="Georgia"/>
                <a:cs typeface="Georgia"/>
              </a:rPr>
              <a:t>4.</a:t>
            </a:r>
            <a:r>
              <a:rPr sz="682" b="1" spc="72" dirty="0">
                <a:latin typeface="Georgia"/>
                <a:cs typeface="Georgia"/>
              </a:rPr>
              <a:t> </a:t>
            </a:r>
            <a:r>
              <a:rPr sz="682" b="1" spc="-24" dirty="0">
                <a:latin typeface="Georgia"/>
                <a:cs typeface="Georgia"/>
              </a:rPr>
              <a:t>Exercises</a:t>
            </a:r>
            <a:endParaRPr sz="682">
              <a:latin typeface="Georgia"/>
              <a:cs typeface="Georgia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960608" y="2997990"/>
            <a:ext cx="1849149" cy="49343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215173" indent="-206514">
              <a:spcBef>
                <a:spcPts val="65"/>
              </a:spcBef>
              <a:buFont typeface="Arial"/>
              <a:buAutoNum type="arabicPeriod" startAt="330"/>
              <a:tabLst>
                <a:tab pos="215606" algn="l"/>
              </a:tabLst>
            </a:pPr>
            <a:r>
              <a:rPr sz="614" spc="3" dirty="0">
                <a:latin typeface="Arial"/>
                <a:cs typeface="Arial"/>
              </a:rPr>
              <a:t>What </a:t>
            </a:r>
            <a:r>
              <a:rPr sz="614" spc="-27" dirty="0">
                <a:latin typeface="Arial"/>
                <a:cs typeface="Arial"/>
              </a:rPr>
              <a:t>is </a:t>
            </a:r>
            <a:r>
              <a:rPr sz="614" spc="-41" dirty="0">
                <a:latin typeface="Arial"/>
                <a:cs typeface="Arial"/>
              </a:rPr>
              <a:t>a </a:t>
            </a:r>
            <a:r>
              <a:rPr sz="614" spc="-27" dirty="0">
                <a:latin typeface="Arial"/>
                <a:cs typeface="Arial"/>
              </a:rPr>
              <a:t>Riemann </a:t>
            </a:r>
            <a:r>
              <a:rPr sz="614" spc="-34" dirty="0">
                <a:latin typeface="Arial"/>
                <a:cs typeface="Arial"/>
              </a:rPr>
              <a:t>sum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41" dirty="0">
                <a:latin typeface="Arial"/>
                <a:cs typeface="Arial"/>
              </a:rPr>
              <a:t>a </a:t>
            </a:r>
            <a:r>
              <a:rPr sz="614" spc="-3" dirty="0">
                <a:latin typeface="Arial"/>
                <a:cs typeface="Arial"/>
              </a:rPr>
              <a:t>function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50" dirty="0">
                <a:latin typeface="DejaVu Serif"/>
                <a:cs typeface="DejaVu Serif"/>
              </a:rPr>
              <a:t> </a:t>
            </a:r>
            <a:r>
              <a:rPr sz="614" spc="10" dirty="0">
                <a:latin typeface="Times New Roman"/>
                <a:cs typeface="Times New Roman"/>
              </a:rPr>
              <a:t>(</a:t>
            </a:r>
            <a:r>
              <a:rPr sz="614" spc="10" dirty="0">
                <a:latin typeface="DejaVu Serif"/>
                <a:cs typeface="DejaVu Serif"/>
              </a:rPr>
              <a:t>x</a:t>
            </a:r>
            <a:r>
              <a:rPr sz="614" spc="10" dirty="0">
                <a:latin typeface="Times New Roman"/>
                <a:cs typeface="Times New Roman"/>
              </a:rPr>
              <a:t>)</a:t>
            </a:r>
            <a:r>
              <a:rPr sz="614" spc="10" dirty="0">
                <a:latin typeface="Arial"/>
                <a:cs typeface="Arial"/>
              </a:rPr>
              <a:t>?</a:t>
            </a:r>
            <a:endParaRPr sz="614">
              <a:latin typeface="Arial"/>
              <a:cs typeface="Arial"/>
            </a:endParaRPr>
          </a:p>
          <a:p>
            <a:pPr marL="1402302">
              <a:lnSpc>
                <a:spcPts val="273"/>
              </a:lnSpc>
              <a:spcBef>
                <a:spcPts val="327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  <a:p>
            <a:pPr marL="215173" indent="-206514">
              <a:lnSpc>
                <a:spcPts val="518"/>
              </a:lnSpc>
              <a:buFont typeface="Arial"/>
              <a:buAutoNum type="arabicPeriod" startAt="331"/>
              <a:tabLst>
                <a:tab pos="215606" algn="l"/>
              </a:tabLst>
            </a:pPr>
            <a:r>
              <a:rPr sz="614" spc="-3" dirty="0">
                <a:latin typeface="Arial"/>
                <a:cs typeface="Arial"/>
              </a:rPr>
              <a:t>Let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-34" dirty="0">
                <a:latin typeface="Arial"/>
                <a:cs typeface="Arial"/>
              </a:rPr>
              <a:t>be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3" dirty="0">
                <a:latin typeface="Arial"/>
                <a:cs typeface="Arial"/>
              </a:rPr>
              <a:t>function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99" dirty="0">
                <a:latin typeface="DejaVu Serif"/>
                <a:cs typeface="DejaVu Serif"/>
              </a:rPr>
              <a:t> </a:t>
            </a:r>
            <a:r>
              <a:rPr sz="614" spc="3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264095" marR="111699">
              <a:lnSpc>
                <a:spcPct val="132300"/>
              </a:lnSpc>
            </a:pPr>
            <a:r>
              <a:rPr sz="614" spc="-14" dirty="0">
                <a:latin typeface="Arial"/>
                <a:cs typeface="Arial"/>
              </a:rPr>
              <a:t>Draw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graph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 </a:t>
            </a:r>
            <a:r>
              <a:rPr sz="614" spc="7" dirty="0">
                <a:latin typeface="Arial"/>
                <a:cs typeface="Arial"/>
              </a:rPr>
              <a:t>with </a:t>
            </a:r>
            <a:r>
              <a:rPr sz="614" spc="7" dirty="0">
                <a:latin typeface="Times New Roman"/>
                <a:cs typeface="Times New Roman"/>
              </a:rPr>
              <a:t>0 </a:t>
            </a:r>
            <a:r>
              <a:rPr sz="614" spc="-27" dirty="0">
                <a:latin typeface="DejaVu Sans"/>
                <a:cs typeface="DejaVu Sans"/>
              </a:rPr>
              <a:t>≤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-27" dirty="0">
                <a:latin typeface="DejaVu Sans"/>
                <a:cs typeface="DejaVu Sans"/>
              </a:rPr>
              <a:t>≤ </a:t>
            </a:r>
            <a:r>
              <a:rPr sz="614" spc="3" dirty="0">
                <a:latin typeface="Times New Roman"/>
                <a:cs typeface="Times New Roman"/>
              </a:rPr>
              <a:t>2</a:t>
            </a:r>
            <a:r>
              <a:rPr sz="614" spc="3" dirty="0">
                <a:latin typeface="Arial"/>
                <a:cs typeface="Arial"/>
              </a:rPr>
              <a:t>.  </a:t>
            </a:r>
            <a:r>
              <a:rPr sz="614" spc="-20" dirty="0">
                <a:latin typeface="Arial"/>
                <a:cs typeface="Arial"/>
              </a:rPr>
              <a:t>Compute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7" dirty="0">
                <a:latin typeface="Arial"/>
                <a:cs typeface="Arial"/>
              </a:rPr>
              <a:t>Riemann-sum </a:t>
            </a:r>
            <a:r>
              <a:rPr sz="614" spc="-7" dirty="0">
                <a:latin typeface="Arial"/>
                <a:cs typeface="Arial"/>
              </a:rPr>
              <a:t>for </a:t>
            </a:r>
            <a:r>
              <a:rPr sz="614" spc="-10" dirty="0">
                <a:latin typeface="Arial"/>
                <a:cs typeface="Arial"/>
              </a:rPr>
              <a:t>the</a:t>
            </a:r>
            <a:r>
              <a:rPr sz="614" spc="-55" dirty="0">
                <a:latin typeface="Arial"/>
                <a:cs typeface="Arial"/>
              </a:rPr>
              <a:t> </a:t>
            </a:r>
            <a:r>
              <a:rPr sz="614" spc="3" dirty="0">
                <a:latin typeface="Arial"/>
                <a:cs typeface="Arial"/>
              </a:rPr>
              <a:t>partition</a:t>
            </a:r>
            <a:endParaRPr sz="614">
              <a:latin typeface="Arial"/>
              <a:cs typeface="Arial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4836916" y="3586430"/>
            <a:ext cx="32039" cy="0"/>
          </a:xfrm>
          <a:custGeom>
            <a:avLst/>
            <a:gdLst/>
            <a:ahLst/>
            <a:cxnLst/>
            <a:rect l="l" t="t" r="r" b="b"/>
            <a:pathLst>
              <a:path w="46989">
                <a:moveTo>
                  <a:pt x="0" y="0"/>
                </a:moveTo>
                <a:lnTo>
                  <a:pt x="46393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5" name="object 35"/>
          <p:cNvSpPr/>
          <p:nvPr/>
        </p:nvSpPr>
        <p:spPr>
          <a:xfrm>
            <a:off x="5141941" y="3586430"/>
            <a:ext cx="32039" cy="0"/>
          </a:xfrm>
          <a:custGeom>
            <a:avLst/>
            <a:gdLst/>
            <a:ahLst/>
            <a:cxnLst/>
            <a:rect l="l" t="t" r="r" b="b"/>
            <a:pathLst>
              <a:path w="46989">
                <a:moveTo>
                  <a:pt x="0" y="0"/>
                </a:moveTo>
                <a:lnTo>
                  <a:pt x="46393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6" name="object 36"/>
          <p:cNvSpPr txBox="1"/>
          <p:nvPr/>
        </p:nvSpPr>
        <p:spPr>
          <a:xfrm>
            <a:off x="3960607" y="3519536"/>
            <a:ext cx="1995055" cy="213491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719551">
              <a:lnSpc>
                <a:spcPts val="573"/>
              </a:lnSpc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0 </a:t>
            </a:r>
            <a:r>
              <a:rPr sz="614" spc="-27" dirty="0">
                <a:latin typeface="DejaVu Serif"/>
                <a:cs typeface="DejaVu Serif"/>
              </a:rPr>
              <a:t>&lt; </a:t>
            </a:r>
            <a:r>
              <a:rPr sz="614" spc="66" baseline="32407" dirty="0">
                <a:latin typeface="Times New Roman"/>
                <a:cs typeface="Times New Roman"/>
              </a:rPr>
              <a:t>1 </a:t>
            </a:r>
            <a:r>
              <a:rPr sz="614" spc="-27" dirty="0">
                <a:latin typeface="DejaVu Serif"/>
                <a:cs typeface="DejaVu Serif"/>
              </a:rPr>
              <a:t>&lt; </a:t>
            </a: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614" spc="-27" dirty="0">
                <a:latin typeface="DejaVu Serif"/>
                <a:cs typeface="DejaVu Serif"/>
              </a:rPr>
              <a:t>&lt; </a:t>
            </a:r>
            <a:r>
              <a:rPr sz="614" spc="66" baseline="32407" dirty="0">
                <a:latin typeface="Times New Roman"/>
                <a:cs typeface="Times New Roman"/>
              </a:rPr>
              <a:t>3 </a:t>
            </a:r>
            <a:r>
              <a:rPr sz="614" spc="-27" dirty="0">
                <a:latin typeface="DejaVu Serif"/>
                <a:cs typeface="DejaVu Serif"/>
              </a:rPr>
              <a:t>&lt;</a:t>
            </a:r>
            <a:r>
              <a:rPr sz="614" spc="92" dirty="0">
                <a:latin typeface="DejaVu Serif"/>
                <a:cs typeface="DejaVu Serif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2</a:t>
            </a:r>
            <a:endParaRPr sz="614">
              <a:latin typeface="Times New Roman"/>
              <a:cs typeface="Times New Roman"/>
            </a:endParaRPr>
          </a:p>
          <a:p>
            <a:pPr marL="94382" algn="ctr">
              <a:lnSpc>
                <a:spcPts val="327"/>
              </a:lnSpc>
              <a:tabLst>
                <a:tab pos="399173" algn="l"/>
              </a:tabLst>
            </a:pPr>
            <a:r>
              <a:rPr sz="409" spc="44" dirty="0">
                <a:latin typeface="Times New Roman"/>
                <a:cs typeface="Times New Roman"/>
              </a:rPr>
              <a:t>3	2</a:t>
            </a:r>
            <a:endParaRPr sz="409">
              <a:latin typeface="Times New Roman"/>
              <a:cs typeface="Times New Roman"/>
            </a:endParaRPr>
          </a:p>
          <a:p>
            <a:pPr marL="109102" marR="9525" algn="just">
              <a:lnSpc>
                <a:spcPct val="101499"/>
              </a:lnSpc>
              <a:spcBef>
                <a:spcPts val="126"/>
              </a:spcBef>
            </a:pP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7" dirty="0">
                <a:latin typeface="Arial"/>
                <a:cs typeface="Arial"/>
              </a:rPr>
              <a:t>the interval </a:t>
            </a:r>
            <a:r>
              <a:rPr sz="614" spc="-31" dirty="0">
                <a:latin typeface="Times New Roman"/>
                <a:cs typeface="Times New Roman"/>
              </a:rPr>
              <a:t>[</a:t>
            </a:r>
            <a:r>
              <a:rPr sz="614" spc="-31" dirty="0">
                <a:latin typeface="DejaVu Serif"/>
                <a:cs typeface="DejaVu Serif"/>
              </a:rPr>
              <a:t>a, </a:t>
            </a:r>
            <a:r>
              <a:rPr sz="614" spc="-78" dirty="0">
                <a:latin typeface="DejaVu Serif"/>
                <a:cs typeface="DejaVu Serif"/>
              </a:rPr>
              <a:t>b</a:t>
            </a:r>
            <a:r>
              <a:rPr sz="614" spc="-78" dirty="0">
                <a:latin typeface="Times New Roman"/>
                <a:cs typeface="Times New Roman"/>
              </a:rPr>
              <a:t>] </a:t>
            </a:r>
            <a:r>
              <a:rPr sz="614" spc="143" dirty="0">
                <a:latin typeface="Times New Roman"/>
                <a:cs typeface="Times New Roman"/>
              </a:rPr>
              <a:t>= </a:t>
            </a:r>
            <a:r>
              <a:rPr sz="614" spc="-14" dirty="0">
                <a:latin typeface="Times New Roman"/>
                <a:cs typeface="Times New Roman"/>
              </a:rPr>
              <a:t>[0</a:t>
            </a:r>
            <a:r>
              <a:rPr sz="614" spc="-14" dirty="0">
                <a:latin typeface="DejaVu Serif"/>
                <a:cs typeface="DejaVu Serif"/>
              </a:rPr>
              <a:t>, </a:t>
            </a:r>
            <a:r>
              <a:rPr sz="614" spc="-10" dirty="0">
                <a:latin typeface="Times New Roman"/>
                <a:cs typeface="Times New Roman"/>
              </a:rPr>
              <a:t>2] </a:t>
            </a:r>
            <a:r>
              <a:rPr sz="614" spc="17" dirty="0">
                <a:latin typeface="Arial"/>
                <a:cs typeface="Arial"/>
              </a:rPr>
              <a:t>if </a:t>
            </a:r>
            <a:r>
              <a:rPr sz="614" spc="-27" dirty="0">
                <a:latin typeface="Arial"/>
                <a:cs typeface="Arial"/>
              </a:rPr>
              <a:t>you </a:t>
            </a:r>
            <a:r>
              <a:rPr sz="614" spc="-34" dirty="0">
                <a:latin typeface="Arial"/>
                <a:cs typeface="Arial"/>
              </a:rPr>
              <a:t>choose </a:t>
            </a:r>
            <a:r>
              <a:rPr sz="614" spc="-37" dirty="0">
                <a:latin typeface="Arial"/>
                <a:cs typeface="Arial"/>
              </a:rPr>
              <a:t>each </a:t>
            </a:r>
            <a:r>
              <a:rPr sz="614" spc="-7" dirty="0">
                <a:latin typeface="DejaVu Serif"/>
                <a:cs typeface="DejaVu Serif"/>
              </a:rPr>
              <a:t>c</a:t>
            </a:r>
            <a:r>
              <a:rPr sz="614" i="1" spc="-10" baseline="-9259" dirty="0">
                <a:latin typeface="Arial"/>
                <a:cs typeface="Arial"/>
              </a:rPr>
              <a:t>k </a:t>
            </a:r>
            <a:r>
              <a:rPr sz="614" spc="14" dirty="0">
                <a:latin typeface="Arial"/>
                <a:cs typeface="Arial"/>
              </a:rPr>
              <a:t>to </a:t>
            </a:r>
            <a:r>
              <a:rPr sz="614" spc="-31" dirty="0">
                <a:latin typeface="Arial"/>
                <a:cs typeface="Arial"/>
              </a:rPr>
              <a:t>be  </a:t>
            </a:r>
            <a:r>
              <a:rPr sz="614" spc="-7" dirty="0">
                <a:latin typeface="Arial"/>
                <a:cs typeface="Arial"/>
              </a:rPr>
              <a:t>the </a:t>
            </a:r>
            <a:r>
              <a:rPr sz="614" spc="7" dirty="0">
                <a:latin typeface="Arial"/>
                <a:cs typeface="Arial"/>
              </a:rPr>
              <a:t>left </a:t>
            </a:r>
            <a:r>
              <a:rPr sz="614" spc="-10" dirty="0">
                <a:latin typeface="Arial"/>
                <a:cs typeface="Arial"/>
              </a:rPr>
              <a:t>endpoint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7" dirty="0">
                <a:latin typeface="Arial"/>
                <a:cs typeface="Arial"/>
              </a:rPr>
              <a:t>the interval </a:t>
            </a:r>
            <a:r>
              <a:rPr sz="614" spc="34" dirty="0">
                <a:latin typeface="Arial"/>
                <a:cs typeface="Arial"/>
              </a:rPr>
              <a:t>it </a:t>
            </a:r>
            <a:r>
              <a:rPr sz="614" spc="-27" dirty="0">
                <a:latin typeface="Arial"/>
                <a:cs typeface="Arial"/>
              </a:rPr>
              <a:t>belongs </a:t>
            </a:r>
            <a:r>
              <a:rPr sz="614" spc="10" dirty="0">
                <a:latin typeface="Arial"/>
                <a:cs typeface="Arial"/>
              </a:rPr>
              <a:t>to. </a:t>
            </a:r>
            <a:r>
              <a:rPr sz="614" spc="-14" dirty="0">
                <a:latin typeface="Arial"/>
                <a:cs typeface="Arial"/>
              </a:rPr>
              <a:t>Draw </a:t>
            </a:r>
            <a:r>
              <a:rPr sz="614" spc="-7" dirty="0">
                <a:latin typeface="Arial"/>
                <a:cs typeface="Arial"/>
              </a:rPr>
              <a:t>the  </a:t>
            </a:r>
            <a:r>
              <a:rPr sz="614" spc="-17" dirty="0">
                <a:latin typeface="Arial"/>
                <a:cs typeface="Arial"/>
              </a:rPr>
              <a:t>corresponding </a:t>
            </a:r>
            <a:r>
              <a:rPr sz="614" spc="-20" dirty="0">
                <a:latin typeface="Arial"/>
                <a:cs typeface="Arial"/>
              </a:rPr>
              <a:t>rectangles </a:t>
            </a:r>
            <a:r>
              <a:rPr sz="614" spc="-3" dirty="0">
                <a:latin typeface="Arial"/>
                <a:cs typeface="Arial"/>
              </a:rPr>
              <a:t>(add them </a:t>
            </a:r>
            <a:r>
              <a:rPr sz="614" spc="17" dirty="0">
                <a:latin typeface="Arial"/>
                <a:cs typeface="Arial"/>
              </a:rPr>
              <a:t>to </a:t>
            </a:r>
            <a:r>
              <a:rPr sz="614" spc="-14" dirty="0">
                <a:latin typeface="Arial"/>
                <a:cs typeface="Arial"/>
              </a:rPr>
              <a:t>your </a:t>
            </a:r>
            <a:r>
              <a:rPr sz="614" spc="-10" dirty="0">
                <a:latin typeface="Arial"/>
                <a:cs typeface="Arial"/>
              </a:rPr>
              <a:t>drawing </a:t>
            </a:r>
            <a:r>
              <a:rPr sz="614" dirty="0">
                <a:latin typeface="Arial"/>
                <a:cs typeface="Arial"/>
              </a:rPr>
              <a:t>of 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graph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6" dirty="0">
                <a:latin typeface="DejaVu Serif"/>
                <a:cs typeface="DejaVu Serif"/>
              </a:rPr>
              <a:t> </a:t>
            </a:r>
            <a:r>
              <a:rPr sz="614" spc="20" dirty="0">
                <a:latin typeface="Arial"/>
                <a:cs typeface="Arial"/>
              </a:rPr>
              <a:t>).</a:t>
            </a:r>
            <a:endParaRPr sz="614">
              <a:latin typeface="Arial"/>
              <a:cs typeface="Arial"/>
            </a:endParaRPr>
          </a:p>
          <a:p>
            <a:pPr marL="109102" marR="9092" indent="154993" algn="just">
              <a:lnSpc>
                <a:spcPct val="101499"/>
              </a:lnSpc>
              <a:spcBef>
                <a:spcPts val="225"/>
              </a:spcBef>
            </a:pPr>
            <a:r>
              <a:rPr sz="614" spc="-7" dirty="0">
                <a:latin typeface="Arial"/>
                <a:cs typeface="Arial"/>
              </a:rPr>
              <a:t>Then </a:t>
            </a:r>
            <a:r>
              <a:rPr sz="614" spc="-10" dirty="0">
                <a:latin typeface="Arial"/>
                <a:cs typeface="Arial"/>
              </a:rPr>
              <a:t>compute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Riemann-sum you </a:t>
            </a:r>
            <a:r>
              <a:rPr sz="614" spc="-7" dirty="0">
                <a:latin typeface="Arial"/>
                <a:cs typeface="Arial"/>
              </a:rPr>
              <a:t>get </a:t>
            </a:r>
            <a:r>
              <a:rPr sz="614" spc="20" dirty="0">
                <a:latin typeface="Arial"/>
                <a:cs typeface="Arial"/>
              </a:rPr>
              <a:t>if </a:t>
            </a:r>
            <a:r>
              <a:rPr sz="614" spc="-20" dirty="0">
                <a:latin typeface="Arial"/>
                <a:cs typeface="Arial"/>
              </a:rPr>
              <a:t>you  </a:t>
            </a:r>
            <a:r>
              <a:rPr sz="614" spc="-34" dirty="0">
                <a:latin typeface="Arial"/>
                <a:cs typeface="Arial"/>
              </a:rPr>
              <a:t>choose </a:t>
            </a:r>
            <a:r>
              <a:rPr sz="614" spc="-7" dirty="0">
                <a:latin typeface="Arial"/>
                <a:cs typeface="Arial"/>
              </a:rPr>
              <a:t>the </a:t>
            </a:r>
            <a:r>
              <a:rPr sz="614" spc="-7" dirty="0">
                <a:latin typeface="DejaVu Serif"/>
                <a:cs typeface="DejaVu Serif"/>
              </a:rPr>
              <a:t>c</a:t>
            </a:r>
            <a:r>
              <a:rPr sz="614" i="1" spc="-10" baseline="-9259" dirty="0">
                <a:latin typeface="Arial"/>
                <a:cs typeface="Arial"/>
              </a:rPr>
              <a:t>k</a:t>
            </a:r>
            <a:r>
              <a:rPr sz="614" i="1" spc="148" baseline="-9259" dirty="0">
                <a:latin typeface="Arial"/>
                <a:cs typeface="Arial"/>
              </a:rPr>
              <a:t> </a:t>
            </a:r>
            <a:r>
              <a:rPr sz="614" spc="14" dirty="0">
                <a:latin typeface="Arial"/>
                <a:cs typeface="Arial"/>
              </a:rPr>
              <a:t>to </a:t>
            </a:r>
            <a:r>
              <a:rPr sz="614" spc="-31" dirty="0">
                <a:latin typeface="Arial"/>
                <a:cs typeface="Arial"/>
              </a:rPr>
              <a:t>be </a:t>
            </a:r>
            <a:r>
              <a:rPr sz="614" spc="-7" dirty="0">
                <a:latin typeface="Arial"/>
                <a:cs typeface="Arial"/>
              </a:rPr>
              <a:t>the </a:t>
            </a:r>
            <a:r>
              <a:rPr sz="614" spc="7" dirty="0">
                <a:latin typeface="Arial"/>
                <a:cs typeface="Arial"/>
              </a:rPr>
              <a:t>right </a:t>
            </a:r>
            <a:r>
              <a:rPr sz="614" spc="-10" dirty="0">
                <a:latin typeface="Arial"/>
                <a:cs typeface="Arial"/>
              </a:rPr>
              <a:t>endpoint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7" dirty="0">
                <a:latin typeface="Arial"/>
                <a:cs typeface="Arial"/>
              </a:rPr>
              <a:t>the interval </a:t>
            </a:r>
            <a:r>
              <a:rPr sz="614" spc="34" dirty="0">
                <a:latin typeface="Arial"/>
                <a:cs typeface="Arial"/>
              </a:rPr>
              <a:t>it  </a:t>
            </a:r>
            <a:r>
              <a:rPr sz="614" spc="-24" dirty="0">
                <a:latin typeface="Arial"/>
                <a:cs typeface="Arial"/>
              </a:rPr>
              <a:t>belongs </a:t>
            </a:r>
            <a:r>
              <a:rPr sz="614" spc="14" dirty="0">
                <a:latin typeface="Arial"/>
                <a:cs typeface="Arial"/>
              </a:rPr>
              <a:t>to. </a:t>
            </a:r>
            <a:r>
              <a:rPr sz="614" spc="-17" dirty="0">
                <a:latin typeface="Arial"/>
                <a:cs typeface="Arial"/>
              </a:rPr>
              <a:t>Make </a:t>
            </a:r>
            <a:r>
              <a:rPr sz="614" spc="-34" dirty="0">
                <a:latin typeface="Arial"/>
                <a:cs typeface="Arial"/>
              </a:rPr>
              <a:t>a </a:t>
            </a:r>
            <a:r>
              <a:rPr sz="614" spc="-27" dirty="0">
                <a:latin typeface="Arial"/>
                <a:cs typeface="Arial"/>
              </a:rPr>
              <a:t>new </a:t>
            </a:r>
            <a:r>
              <a:rPr sz="614" spc="-10" dirty="0">
                <a:latin typeface="Arial"/>
                <a:cs typeface="Arial"/>
              </a:rPr>
              <a:t>drawing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graph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-20" dirty="0">
                <a:latin typeface="Arial"/>
                <a:cs typeface="Arial"/>
              </a:rPr>
              <a:t>and  </a:t>
            </a:r>
            <a:r>
              <a:rPr sz="614" spc="-24" dirty="0">
                <a:latin typeface="Arial"/>
                <a:cs typeface="Arial"/>
              </a:rPr>
              <a:t>include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31" dirty="0">
                <a:latin typeface="Arial"/>
                <a:cs typeface="Arial"/>
              </a:rPr>
              <a:t>rectangles </a:t>
            </a:r>
            <a:r>
              <a:rPr sz="614" spc="-27" dirty="0">
                <a:latin typeface="Arial"/>
                <a:cs typeface="Arial"/>
              </a:rPr>
              <a:t>corresponding </a:t>
            </a:r>
            <a:r>
              <a:rPr sz="614" spc="7" dirty="0">
                <a:latin typeface="Arial"/>
                <a:cs typeface="Arial"/>
              </a:rPr>
              <a:t>to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dirty="0">
                <a:latin typeface="Arial"/>
                <a:cs typeface="Arial"/>
              </a:rPr>
              <a:t>right </a:t>
            </a:r>
            <a:r>
              <a:rPr sz="614" spc="-17" dirty="0">
                <a:latin typeface="Arial"/>
                <a:cs typeface="Arial"/>
              </a:rPr>
              <a:t>endpoint  </a:t>
            </a:r>
            <a:r>
              <a:rPr sz="614" spc="-24" dirty="0">
                <a:latin typeface="Arial"/>
                <a:cs typeface="Arial"/>
              </a:rPr>
              <a:t>Riemann-sum.</a:t>
            </a:r>
            <a:endParaRPr sz="614">
              <a:latin typeface="Arial"/>
              <a:cs typeface="Arial"/>
            </a:endParaRPr>
          </a:p>
          <a:p>
            <a:pPr marL="8659">
              <a:spcBef>
                <a:spcPts val="385"/>
              </a:spcBef>
            </a:pPr>
            <a:r>
              <a:rPr sz="614" b="1" dirty="0">
                <a:latin typeface="Arial"/>
                <a:cs typeface="Arial"/>
              </a:rPr>
              <a:t>332. </a:t>
            </a:r>
            <a:r>
              <a:rPr sz="614" b="1" dirty="0">
                <a:latin typeface="Georgia"/>
                <a:cs typeface="Georgia"/>
              </a:rPr>
              <a:t>Group </a:t>
            </a:r>
            <a:r>
              <a:rPr sz="614" b="1" spc="-7" dirty="0">
                <a:latin typeface="Georgia"/>
                <a:cs typeface="Georgia"/>
              </a:rPr>
              <a:t>Problem.</a:t>
            </a:r>
            <a:endParaRPr sz="614">
              <a:latin typeface="Georgia"/>
              <a:cs typeface="Georgia"/>
            </a:endParaRPr>
          </a:p>
          <a:p>
            <a:pPr marL="105205" marR="5628" indent="158890">
              <a:lnSpc>
                <a:spcPct val="101499"/>
              </a:lnSpc>
              <a:spcBef>
                <a:spcPts val="225"/>
              </a:spcBef>
            </a:pPr>
            <a:r>
              <a:rPr sz="614" spc="-17" dirty="0">
                <a:latin typeface="Arial"/>
                <a:cs typeface="Arial"/>
              </a:rPr>
              <a:t>Look </a:t>
            </a:r>
            <a:r>
              <a:rPr sz="614" dirty="0">
                <a:latin typeface="Arial"/>
                <a:cs typeface="Arial"/>
              </a:rPr>
              <a:t>at </a:t>
            </a:r>
            <a:r>
              <a:rPr sz="614" spc="-7" dirty="0">
                <a:latin typeface="Arial"/>
                <a:cs typeface="Arial"/>
              </a:rPr>
              <a:t>figure</a:t>
            </a:r>
            <a:r>
              <a:rPr sz="614" spc="-7" dirty="0">
                <a:solidFill>
                  <a:srgbClr val="0000FF"/>
                </a:solidFill>
                <a:latin typeface="Arial"/>
                <a:cs typeface="Arial"/>
              </a:rPr>
              <a:t>1</a:t>
            </a:r>
            <a:r>
              <a:rPr sz="614" spc="-7" dirty="0">
                <a:latin typeface="Arial"/>
                <a:cs typeface="Arial"/>
              </a:rPr>
              <a:t>(top). </a:t>
            </a:r>
            <a:r>
              <a:rPr sz="614" spc="-14" dirty="0">
                <a:latin typeface="Arial"/>
                <a:cs typeface="Arial"/>
              </a:rPr>
              <a:t>Which </a:t>
            </a:r>
            <a:r>
              <a:rPr sz="614" spc="-34" dirty="0">
                <a:latin typeface="Arial"/>
                <a:cs typeface="Arial"/>
              </a:rPr>
              <a:t>choice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-17" dirty="0">
                <a:latin typeface="Arial"/>
                <a:cs typeface="Arial"/>
              </a:rPr>
              <a:t>intermediate  </a:t>
            </a:r>
            <a:r>
              <a:rPr sz="920" spc="-5" baseline="6172" dirty="0">
                <a:latin typeface="Arial"/>
                <a:cs typeface="Arial"/>
              </a:rPr>
              <a:t>points </a:t>
            </a:r>
            <a:r>
              <a:rPr sz="920" spc="5" baseline="6172" dirty="0">
                <a:latin typeface="DejaVu Serif"/>
                <a:cs typeface="DejaVu Serif"/>
              </a:rPr>
              <a:t>c</a:t>
            </a:r>
            <a:r>
              <a:rPr sz="409" spc="3" dirty="0">
                <a:latin typeface="Times New Roman"/>
                <a:cs typeface="Times New Roman"/>
              </a:rPr>
              <a:t>1</a:t>
            </a:r>
            <a:r>
              <a:rPr sz="920" spc="5" baseline="6172" dirty="0">
                <a:latin typeface="Arial"/>
                <a:cs typeface="Arial"/>
              </a:rPr>
              <a:t>, </a:t>
            </a:r>
            <a:r>
              <a:rPr sz="920" spc="10" baseline="6172" dirty="0">
                <a:latin typeface="Arial"/>
                <a:cs typeface="Arial"/>
              </a:rPr>
              <a:t>. . . , </a:t>
            </a:r>
            <a:r>
              <a:rPr sz="920" spc="-25" baseline="6172" dirty="0">
                <a:latin typeface="DejaVu Serif"/>
                <a:cs typeface="DejaVu Serif"/>
              </a:rPr>
              <a:t>c</a:t>
            </a:r>
            <a:r>
              <a:rPr sz="409" spc="-17" dirty="0">
                <a:latin typeface="Times New Roman"/>
                <a:cs typeface="Times New Roman"/>
              </a:rPr>
              <a:t>6 </a:t>
            </a:r>
            <a:r>
              <a:rPr sz="920" spc="-46" baseline="6172" dirty="0">
                <a:latin typeface="Arial"/>
                <a:cs typeface="Arial"/>
              </a:rPr>
              <a:t>leads </a:t>
            </a:r>
            <a:r>
              <a:rPr sz="920" spc="25" baseline="6172" dirty="0">
                <a:latin typeface="Arial"/>
                <a:cs typeface="Arial"/>
              </a:rPr>
              <a:t>to </a:t>
            </a:r>
            <a:r>
              <a:rPr sz="920" spc="-5" baseline="6172" dirty="0">
                <a:latin typeface="Arial"/>
                <a:cs typeface="Arial"/>
              </a:rPr>
              <a:t>the </a:t>
            </a:r>
            <a:r>
              <a:rPr sz="920" spc="-25" baseline="6172" dirty="0">
                <a:latin typeface="Arial"/>
                <a:cs typeface="Arial"/>
              </a:rPr>
              <a:t>smallest </a:t>
            </a:r>
            <a:r>
              <a:rPr sz="920" spc="-30" baseline="6172" dirty="0">
                <a:latin typeface="Arial"/>
                <a:cs typeface="Arial"/>
              </a:rPr>
              <a:t>Riemann </a:t>
            </a:r>
            <a:r>
              <a:rPr sz="920" spc="-46" baseline="6172" dirty="0">
                <a:latin typeface="Arial"/>
                <a:cs typeface="Arial"/>
              </a:rPr>
              <a:t>sum?  </a:t>
            </a:r>
            <a:r>
              <a:rPr sz="614" spc="-7" dirty="0">
                <a:latin typeface="Arial"/>
                <a:cs typeface="Arial"/>
              </a:rPr>
              <a:t>Which </a:t>
            </a:r>
            <a:r>
              <a:rPr sz="614" spc="-27" dirty="0">
                <a:latin typeface="Arial"/>
                <a:cs typeface="Arial"/>
              </a:rPr>
              <a:t>choice </a:t>
            </a:r>
            <a:r>
              <a:rPr sz="614" spc="-17" dirty="0">
                <a:latin typeface="Arial"/>
                <a:cs typeface="Arial"/>
              </a:rPr>
              <a:t>would </a:t>
            </a:r>
            <a:r>
              <a:rPr sz="614" spc="-24" dirty="0">
                <a:latin typeface="Arial"/>
                <a:cs typeface="Arial"/>
              </a:rPr>
              <a:t>give </a:t>
            </a:r>
            <a:r>
              <a:rPr sz="614" spc="-27" dirty="0">
                <a:latin typeface="Arial"/>
                <a:cs typeface="Arial"/>
              </a:rPr>
              <a:t>you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largest</a:t>
            </a:r>
            <a:r>
              <a:rPr sz="614" spc="-75" dirty="0">
                <a:latin typeface="Arial"/>
                <a:cs typeface="Arial"/>
              </a:rPr>
              <a:t> </a:t>
            </a:r>
            <a:r>
              <a:rPr sz="614" spc="-27" dirty="0">
                <a:latin typeface="Arial"/>
                <a:cs typeface="Arial"/>
              </a:rPr>
              <a:t>Riemann-sum?</a:t>
            </a:r>
            <a:endParaRPr sz="614">
              <a:latin typeface="Arial"/>
              <a:cs typeface="Arial"/>
            </a:endParaRPr>
          </a:p>
          <a:p>
            <a:pPr marL="109102" marR="3464" indent="154993">
              <a:lnSpc>
                <a:spcPct val="110700"/>
              </a:lnSpc>
              <a:spcBef>
                <a:spcPts val="160"/>
              </a:spcBef>
            </a:pPr>
            <a:r>
              <a:rPr sz="614" spc="-3" dirty="0">
                <a:latin typeface="Arial"/>
                <a:cs typeface="Arial"/>
              </a:rPr>
              <a:t>(Note: </a:t>
            </a:r>
            <a:r>
              <a:rPr sz="614" spc="-7" dirty="0">
                <a:latin typeface="Arial"/>
                <a:cs typeface="Arial"/>
              </a:rPr>
              <a:t>in this </a:t>
            </a:r>
            <a:r>
              <a:rPr sz="614" spc="-24" dirty="0">
                <a:latin typeface="Arial"/>
                <a:cs typeface="Arial"/>
              </a:rPr>
              <a:t>problem </a:t>
            </a:r>
            <a:r>
              <a:rPr sz="614" spc="-20" dirty="0">
                <a:latin typeface="Arial"/>
                <a:cs typeface="Arial"/>
              </a:rPr>
              <a:t>you’re </a:t>
            </a:r>
            <a:r>
              <a:rPr sz="614" dirty="0">
                <a:latin typeface="Arial"/>
                <a:cs typeface="Arial"/>
              </a:rPr>
              <a:t>not </a:t>
            </a:r>
            <a:r>
              <a:rPr sz="614" spc="-31" dirty="0">
                <a:latin typeface="Arial"/>
                <a:cs typeface="Arial"/>
              </a:rPr>
              <a:t>allowed </a:t>
            </a:r>
            <a:r>
              <a:rPr sz="614" spc="10" dirty="0">
                <a:latin typeface="Arial"/>
                <a:cs typeface="Arial"/>
              </a:rPr>
              <a:t>to </a:t>
            </a:r>
            <a:r>
              <a:rPr sz="614" spc="-37" dirty="0">
                <a:latin typeface="Arial"/>
                <a:cs typeface="Arial"/>
              </a:rPr>
              <a:t>change  </a:t>
            </a:r>
            <a:r>
              <a:rPr sz="920" spc="-20" baseline="6172" dirty="0">
                <a:latin typeface="Arial"/>
                <a:cs typeface="Arial"/>
              </a:rPr>
              <a:t>the </a:t>
            </a:r>
            <a:r>
              <a:rPr sz="920" spc="-30" baseline="6172" dirty="0">
                <a:latin typeface="Arial"/>
                <a:cs typeface="Arial"/>
              </a:rPr>
              <a:t>division </a:t>
            </a:r>
            <a:r>
              <a:rPr sz="920" spc="-20" baseline="6172" dirty="0">
                <a:latin typeface="Arial"/>
                <a:cs typeface="Arial"/>
              </a:rPr>
              <a:t>points </a:t>
            </a:r>
            <a:r>
              <a:rPr sz="920" spc="66" baseline="6172" dirty="0">
                <a:latin typeface="DejaVu Serif"/>
                <a:cs typeface="DejaVu Serif"/>
              </a:rPr>
              <a:t>x</a:t>
            </a:r>
            <a:r>
              <a:rPr sz="409" i="1" spc="44" dirty="0">
                <a:latin typeface="Arial"/>
                <a:cs typeface="Arial"/>
              </a:rPr>
              <a:t>i</a:t>
            </a:r>
            <a:r>
              <a:rPr sz="920" spc="66" baseline="6172" dirty="0">
                <a:latin typeface="Arial"/>
                <a:cs typeface="Arial"/>
              </a:rPr>
              <a:t>, </a:t>
            </a:r>
            <a:r>
              <a:rPr sz="920" spc="-30" baseline="6172" dirty="0">
                <a:latin typeface="Arial"/>
                <a:cs typeface="Arial"/>
              </a:rPr>
              <a:t>only </a:t>
            </a:r>
            <a:r>
              <a:rPr sz="920" spc="-20" baseline="6172" dirty="0">
                <a:latin typeface="Arial"/>
                <a:cs typeface="Arial"/>
              </a:rPr>
              <a:t>the points </a:t>
            </a:r>
            <a:r>
              <a:rPr sz="920" spc="10" baseline="6172" dirty="0">
                <a:latin typeface="DejaVu Serif"/>
                <a:cs typeface="DejaVu Serif"/>
              </a:rPr>
              <a:t>c</a:t>
            </a:r>
            <a:r>
              <a:rPr sz="409" i="1" spc="7" dirty="0">
                <a:latin typeface="Arial"/>
                <a:cs typeface="Arial"/>
              </a:rPr>
              <a:t>i </a:t>
            </a:r>
            <a:r>
              <a:rPr sz="920" spc="-10" baseline="6172" dirty="0">
                <a:latin typeface="Arial"/>
                <a:cs typeface="Arial"/>
              </a:rPr>
              <a:t>in </a:t>
            </a:r>
            <a:r>
              <a:rPr sz="920" spc="-56" baseline="6172" dirty="0">
                <a:latin typeface="Arial"/>
                <a:cs typeface="Arial"/>
              </a:rPr>
              <a:t>between</a:t>
            </a:r>
            <a:r>
              <a:rPr sz="920" spc="-10" baseline="6172" dirty="0">
                <a:latin typeface="Arial"/>
                <a:cs typeface="Arial"/>
              </a:rPr>
              <a:t> them.)</a:t>
            </a:r>
            <a:endParaRPr sz="920" baseline="6172">
              <a:latin typeface="Arial"/>
              <a:cs typeface="Arial"/>
            </a:endParaRPr>
          </a:p>
          <a:p>
            <a:pPr marL="109102" marR="9092" indent="-866" algn="ctr">
              <a:lnSpc>
                <a:spcPct val="101499"/>
              </a:lnSpc>
              <a:spcBef>
                <a:spcPts val="317"/>
              </a:spcBef>
            </a:pPr>
            <a:r>
              <a:rPr sz="614" i="1" spc="-10" dirty="0">
                <a:latin typeface="Arial"/>
                <a:cs typeface="Arial"/>
              </a:rPr>
              <a:t>Find </a:t>
            </a:r>
            <a:r>
              <a:rPr sz="614" i="1" spc="-31" dirty="0">
                <a:latin typeface="Arial"/>
                <a:cs typeface="Arial"/>
              </a:rPr>
              <a:t>an </a:t>
            </a:r>
            <a:r>
              <a:rPr sz="614" i="1" spc="-10" dirty="0">
                <a:latin typeface="Arial"/>
                <a:cs typeface="Arial"/>
              </a:rPr>
              <a:t>antiderivative </a:t>
            </a:r>
            <a:r>
              <a:rPr sz="614" spc="-27" dirty="0">
                <a:latin typeface="DejaVu Serif"/>
                <a:cs typeface="DejaVu Serif"/>
              </a:rPr>
              <a:t>F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 </a:t>
            </a:r>
            <a:r>
              <a:rPr sz="614" i="1" spc="-7" dirty="0">
                <a:latin typeface="Arial"/>
                <a:cs typeface="Arial"/>
              </a:rPr>
              <a:t>for </a:t>
            </a:r>
            <a:r>
              <a:rPr sz="614" i="1" spc="-37" dirty="0">
                <a:latin typeface="Arial"/>
                <a:cs typeface="Arial"/>
              </a:rPr>
              <a:t>each </a:t>
            </a:r>
            <a:r>
              <a:rPr sz="614" i="1" spc="-3" dirty="0">
                <a:latin typeface="Arial"/>
                <a:cs typeface="Arial"/>
              </a:rPr>
              <a:t>of </a:t>
            </a:r>
            <a:r>
              <a:rPr sz="614" i="1" spc="-10" dirty="0">
                <a:latin typeface="Arial"/>
                <a:cs typeface="Arial"/>
              </a:rPr>
              <a:t>the following  functions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20" dirty="0">
                <a:latin typeface="Times New Roman"/>
                <a:cs typeface="Times New Roman"/>
              </a:rPr>
              <a:t>(</a:t>
            </a:r>
            <a:r>
              <a:rPr sz="614" spc="20" dirty="0">
                <a:latin typeface="DejaVu Serif"/>
                <a:cs typeface="DejaVu Serif"/>
              </a:rPr>
              <a:t>x</a:t>
            </a:r>
            <a:r>
              <a:rPr sz="614" spc="20" dirty="0">
                <a:latin typeface="Times New Roman"/>
                <a:cs typeface="Times New Roman"/>
              </a:rPr>
              <a:t>)</a:t>
            </a:r>
            <a:r>
              <a:rPr sz="614" i="1" spc="20" dirty="0">
                <a:latin typeface="Arial"/>
                <a:cs typeface="Arial"/>
              </a:rPr>
              <a:t>. </a:t>
            </a:r>
            <a:r>
              <a:rPr sz="614" i="1" spc="-10" dirty="0">
                <a:latin typeface="Arial"/>
                <a:cs typeface="Arial"/>
              </a:rPr>
              <a:t>Finding </a:t>
            </a:r>
            <a:r>
              <a:rPr sz="614" i="1" spc="-14" dirty="0">
                <a:latin typeface="Arial"/>
                <a:cs typeface="Arial"/>
              </a:rPr>
              <a:t>antiderivatives </a:t>
            </a:r>
            <a:r>
              <a:rPr sz="614" i="1" spc="-24" dirty="0">
                <a:latin typeface="Arial"/>
                <a:cs typeface="Arial"/>
              </a:rPr>
              <a:t>involves </a:t>
            </a:r>
            <a:r>
              <a:rPr sz="614" i="1" spc="-41" dirty="0">
                <a:latin typeface="Arial"/>
                <a:cs typeface="Arial"/>
              </a:rPr>
              <a:t>a </a:t>
            </a:r>
            <a:r>
              <a:rPr sz="614" i="1" dirty="0">
                <a:latin typeface="Arial"/>
                <a:cs typeface="Arial"/>
              </a:rPr>
              <a:t>fair  </a:t>
            </a:r>
            <a:r>
              <a:rPr sz="614" i="1" spc="-14" dirty="0">
                <a:latin typeface="Arial"/>
                <a:cs typeface="Arial"/>
              </a:rPr>
              <a:t>amount </a:t>
            </a:r>
            <a:r>
              <a:rPr sz="614" i="1" spc="-7" dirty="0">
                <a:latin typeface="Arial"/>
                <a:cs typeface="Arial"/>
              </a:rPr>
              <a:t>of </a:t>
            </a:r>
            <a:r>
              <a:rPr sz="614" i="1" spc="-51" dirty="0">
                <a:latin typeface="Arial"/>
                <a:cs typeface="Arial"/>
              </a:rPr>
              <a:t>guess </a:t>
            </a:r>
            <a:r>
              <a:rPr sz="614" i="1" spc="-17" dirty="0">
                <a:latin typeface="Arial"/>
                <a:cs typeface="Arial"/>
              </a:rPr>
              <a:t>work, </a:t>
            </a:r>
            <a:r>
              <a:rPr sz="614" i="1" spc="3" dirty="0">
                <a:latin typeface="Arial"/>
                <a:cs typeface="Arial"/>
              </a:rPr>
              <a:t>but </a:t>
            </a:r>
            <a:r>
              <a:rPr sz="614" i="1" spc="7" dirty="0">
                <a:latin typeface="Arial"/>
                <a:cs typeface="Arial"/>
              </a:rPr>
              <a:t>with </a:t>
            </a:r>
            <a:r>
              <a:rPr sz="614" i="1" spc="-31" dirty="0">
                <a:latin typeface="Arial"/>
                <a:cs typeface="Arial"/>
              </a:rPr>
              <a:t>experience </a:t>
            </a:r>
            <a:r>
              <a:rPr sz="614" i="1" spc="31" dirty="0">
                <a:latin typeface="Arial"/>
                <a:cs typeface="Arial"/>
              </a:rPr>
              <a:t>it </a:t>
            </a:r>
            <a:r>
              <a:rPr sz="614" i="1" spc="-27" dirty="0">
                <a:latin typeface="Arial"/>
                <a:cs typeface="Arial"/>
              </a:rPr>
              <a:t>gets </a:t>
            </a:r>
            <a:r>
              <a:rPr sz="614" i="1" spc="-37" dirty="0">
                <a:latin typeface="Arial"/>
                <a:cs typeface="Arial"/>
              </a:rPr>
              <a:t>easier  </a:t>
            </a:r>
            <a:r>
              <a:rPr sz="614" i="1" spc="14" dirty="0">
                <a:latin typeface="Arial"/>
                <a:cs typeface="Arial"/>
              </a:rPr>
              <a:t>to </a:t>
            </a:r>
            <a:r>
              <a:rPr sz="614" i="1" spc="-51" dirty="0">
                <a:latin typeface="Arial"/>
                <a:cs typeface="Arial"/>
              </a:rPr>
              <a:t>guess</a:t>
            </a:r>
            <a:r>
              <a:rPr sz="614" i="1" spc="58" dirty="0">
                <a:latin typeface="Arial"/>
                <a:cs typeface="Arial"/>
              </a:rPr>
              <a:t> </a:t>
            </a:r>
            <a:r>
              <a:rPr sz="614" i="1" spc="-14" dirty="0">
                <a:latin typeface="Arial"/>
                <a:cs typeface="Arial"/>
              </a:rPr>
              <a:t>antiderivatives.</a:t>
            </a:r>
            <a:endParaRPr sz="614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142119" y="2997990"/>
            <a:ext cx="74078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336.</a:t>
            </a:r>
            <a:r>
              <a:rPr sz="614" b="1" spc="75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14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4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41666" dirty="0">
                <a:latin typeface="Times New Roman"/>
                <a:cs typeface="Times New Roman"/>
              </a:rPr>
              <a:t>4</a:t>
            </a:r>
            <a:r>
              <a:rPr sz="614" spc="97" baseline="41666" dirty="0">
                <a:latin typeface="Times New Roman"/>
                <a:cs typeface="Times New Roman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65" dirty="0">
                <a:latin typeface="DejaVu Sans"/>
                <a:cs typeface="DejaVu Sans"/>
              </a:rPr>
              <a:t>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41666" dirty="0">
                <a:latin typeface="Times New Roman"/>
                <a:cs typeface="Times New Roman"/>
              </a:rPr>
              <a:t>2</a:t>
            </a:r>
            <a:endParaRPr sz="614" baseline="41666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6909088" y="3259931"/>
            <a:ext cx="81395" cy="0"/>
          </a:xfrm>
          <a:custGeom>
            <a:avLst/>
            <a:gdLst/>
            <a:ahLst/>
            <a:cxnLst/>
            <a:rect l="l" t="t" r="r" b="b"/>
            <a:pathLst>
              <a:path w="119379">
                <a:moveTo>
                  <a:pt x="0" y="0"/>
                </a:moveTo>
                <a:lnTo>
                  <a:pt x="119049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9" name="object 39"/>
          <p:cNvSpPr/>
          <p:nvPr/>
        </p:nvSpPr>
        <p:spPr>
          <a:xfrm>
            <a:off x="7108490" y="3259931"/>
            <a:ext cx="81395" cy="0"/>
          </a:xfrm>
          <a:custGeom>
            <a:avLst/>
            <a:gdLst/>
            <a:ahLst/>
            <a:cxnLst/>
            <a:rect l="l" t="t" r="r" b="b"/>
            <a:pathLst>
              <a:path w="119379">
                <a:moveTo>
                  <a:pt x="0" y="0"/>
                </a:moveTo>
                <a:lnTo>
                  <a:pt x="119049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0" name="object 40"/>
          <p:cNvSpPr txBox="1"/>
          <p:nvPr/>
        </p:nvSpPr>
        <p:spPr>
          <a:xfrm>
            <a:off x="6142118" y="3193045"/>
            <a:ext cx="1146464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875844" algn="l"/>
                <a:tab pos="1075430" algn="l"/>
              </a:tabLst>
            </a:pPr>
            <a:r>
              <a:rPr sz="614" b="1" dirty="0">
                <a:latin typeface="Arial"/>
                <a:cs typeface="Arial"/>
              </a:rPr>
              <a:t>337.  </a:t>
            </a:r>
            <a:r>
              <a:rPr sz="614" b="1" spc="-78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spc="37" dirty="0">
                <a:latin typeface="Times New Roman"/>
                <a:cs typeface="Times New Roman"/>
              </a:rPr>
              <a:t>(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37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1</a:t>
            </a:r>
            <a:r>
              <a:rPr sz="614" spc="-14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4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58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dirty="0">
                <a:latin typeface="Times New Roman"/>
                <a:cs typeface="Times New Roman"/>
              </a:rPr>
              <a:t>	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dirty="0">
                <a:latin typeface="Times New Roman"/>
                <a:cs typeface="Times New Roman"/>
              </a:rPr>
              <a:t>	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900421" y="3109848"/>
            <a:ext cx="493135" cy="10269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07813" algn="l"/>
                <a:tab pos="407399" algn="l"/>
              </a:tabLst>
            </a:pPr>
            <a:r>
              <a:rPr sz="920" spc="10" baseline="-24691" dirty="0">
                <a:latin typeface="DejaVu Serif"/>
                <a:cs typeface="DejaVu Serif"/>
              </a:rPr>
              <a:t>x</a:t>
            </a:r>
            <a:r>
              <a:rPr sz="409" spc="44" dirty="0">
                <a:latin typeface="Times New Roman"/>
                <a:cs typeface="Times New Roman"/>
              </a:rPr>
              <a:t>2	</a:t>
            </a:r>
            <a:r>
              <a:rPr sz="920" spc="10" baseline="-24691" dirty="0">
                <a:latin typeface="DejaVu Serif"/>
                <a:cs typeface="DejaVu Serif"/>
              </a:rPr>
              <a:t>x</a:t>
            </a:r>
            <a:r>
              <a:rPr sz="409" spc="44" dirty="0">
                <a:latin typeface="Times New Roman"/>
                <a:cs typeface="Times New Roman"/>
              </a:rPr>
              <a:t>3	</a:t>
            </a:r>
            <a:r>
              <a:rPr sz="920" spc="10" baseline="-24691" dirty="0">
                <a:latin typeface="DejaVu Serif"/>
                <a:cs typeface="DejaVu Serif"/>
              </a:rPr>
              <a:t>x</a:t>
            </a:r>
            <a:r>
              <a:rPr sz="409" spc="44" dirty="0">
                <a:latin typeface="Times New Roman"/>
                <a:cs typeface="Times New Roman"/>
              </a:rPr>
              <a:t>4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7307900" y="3259931"/>
            <a:ext cx="81395" cy="0"/>
          </a:xfrm>
          <a:custGeom>
            <a:avLst/>
            <a:gdLst/>
            <a:ahLst/>
            <a:cxnLst/>
            <a:rect l="l" t="t" r="r" b="b"/>
            <a:pathLst>
              <a:path w="119379">
                <a:moveTo>
                  <a:pt x="0" y="0"/>
                </a:moveTo>
                <a:lnTo>
                  <a:pt x="119049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3" name="object 43"/>
          <p:cNvSpPr txBox="1"/>
          <p:nvPr/>
        </p:nvSpPr>
        <p:spPr>
          <a:xfrm>
            <a:off x="6921063" y="3245701"/>
            <a:ext cx="456334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07813" algn="l"/>
                <a:tab pos="407399" algn="l"/>
              </a:tabLst>
            </a:pPr>
            <a:r>
              <a:rPr sz="614" spc="7" dirty="0">
                <a:latin typeface="Times New Roman"/>
                <a:cs typeface="Times New Roman"/>
              </a:rPr>
              <a:t>2	3	4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142118" y="3405037"/>
            <a:ext cx="53816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338.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51" dirty="0">
                <a:latin typeface="Times New Roman"/>
                <a:cs typeface="Times New Roman"/>
              </a:rPr>
              <a:t> </a:t>
            </a:r>
            <a:r>
              <a:rPr sz="920" spc="10" baseline="37037" dirty="0">
                <a:latin typeface="Times New Roman"/>
                <a:cs typeface="Times New Roman"/>
              </a:rPr>
              <a:t>1</a:t>
            </a:r>
            <a:endParaRPr sz="920" baseline="37037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6628898" y="3471931"/>
            <a:ext cx="45460" cy="0"/>
          </a:xfrm>
          <a:custGeom>
            <a:avLst/>
            <a:gdLst/>
            <a:ahLst/>
            <a:cxnLst/>
            <a:rect l="l" t="t" r="r" b="b"/>
            <a:pathLst>
              <a:path w="66675">
                <a:moveTo>
                  <a:pt x="0" y="0"/>
                </a:moveTo>
                <a:lnTo>
                  <a:pt x="66332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6" name="object 46"/>
          <p:cNvSpPr txBox="1"/>
          <p:nvPr/>
        </p:nvSpPr>
        <p:spPr>
          <a:xfrm>
            <a:off x="6142118" y="3432189"/>
            <a:ext cx="558511" cy="248774"/>
          </a:xfrm>
          <a:prstGeom prst="rect">
            <a:avLst/>
          </a:prstGeom>
        </p:spPr>
        <p:txBody>
          <a:bodyPr vert="horz" wrap="square" lIns="0" tIns="33770" rIns="0" bIns="0" rtlCol="0">
            <a:spAutoFit/>
          </a:bodyPr>
          <a:lstStyle/>
          <a:p>
            <a:pPr marR="20781" algn="r">
              <a:spcBef>
                <a:spcPts val="266"/>
              </a:spcBef>
            </a:pP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  <a:p>
            <a:pPr marR="3464" algn="r">
              <a:spcBef>
                <a:spcPts val="198"/>
              </a:spcBef>
            </a:pPr>
            <a:r>
              <a:rPr sz="614" b="1" dirty="0">
                <a:latin typeface="Arial"/>
                <a:cs typeface="Arial"/>
              </a:rPr>
              <a:t>339.</a:t>
            </a:r>
            <a:r>
              <a:rPr sz="614" b="1" spc="61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1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0" dirty="0">
                <a:latin typeface="Times New Roman"/>
                <a:cs typeface="Times New Roman"/>
              </a:rPr>
              <a:t> </a:t>
            </a:r>
            <a:r>
              <a:rPr sz="614" spc="3" dirty="0">
                <a:latin typeface="DejaVu Serif"/>
                <a:cs typeface="DejaVu Serif"/>
              </a:rPr>
              <a:t>e</a:t>
            </a:r>
            <a:r>
              <a:rPr sz="614" i="1" spc="5" baseline="41666" dirty="0">
                <a:latin typeface="Arial"/>
                <a:cs typeface="Arial"/>
              </a:rPr>
              <a:t>x</a:t>
            </a:r>
            <a:endParaRPr sz="614" baseline="41666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6142118" y="3755115"/>
            <a:ext cx="53816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340.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51" dirty="0">
                <a:latin typeface="Times New Roman"/>
                <a:cs typeface="Times New Roman"/>
              </a:rPr>
              <a:t> </a:t>
            </a:r>
            <a:r>
              <a:rPr sz="920" spc="10" baseline="37037" dirty="0">
                <a:latin typeface="Times New Roman"/>
                <a:cs typeface="Times New Roman"/>
              </a:rPr>
              <a:t>2</a:t>
            </a:r>
            <a:endParaRPr sz="920" baseline="37037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628898" y="3822010"/>
            <a:ext cx="45460" cy="0"/>
          </a:xfrm>
          <a:custGeom>
            <a:avLst/>
            <a:gdLst/>
            <a:ahLst/>
            <a:cxnLst/>
            <a:rect l="l" t="t" r="r" b="b"/>
            <a:pathLst>
              <a:path w="66675">
                <a:moveTo>
                  <a:pt x="0" y="0"/>
                </a:moveTo>
                <a:lnTo>
                  <a:pt x="66332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9" name="object 49"/>
          <p:cNvSpPr txBox="1"/>
          <p:nvPr/>
        </p:nvSpPr>
        <p:spPr>
          <a:xfrm>
            <a:off x="6142119" y="3771193"/>
            <a:ext cx="590117" cy="272965"/>
          </a:xfrm>
          <a:prstGeom prst="rect">
            <a:avLst/>
          </a:prstGeom>
        </p:spPr>
        <p:txBody>
          <a:bodyPr vert="horz" wrap="square" lIns="0" tIns="45027" rIns="0" bIns="0" rtlCol="0">
            <a:spAutoFit/>
          </a:bodyPr>
          <a:lstStyle/>
          <a:p>
            <a:pPr marR="52386" algn="r">
              <a:spcBef>
                <a:spcPts val="355"/>
              </a:spcBef>
            </a:pP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  <a:p>
            <a:pPr marL="8659">
              <a:spcBef>
                <a:spcPts val="283"/>
              </a:spcBef>
            </a:pPr>
            <a:r>
              <a:rPr sz="614" b="1" dirty="0">
                <a:latin typeface="Arial"/>
                <a:cs typeface="Arial"/>
              </a:rPr>
              <a:t>341.</a:t>
            </a:r>
            <a:r>
              <a:rPr sz="614" b="1" spc="65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1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0" dirty="0">
                <a:latin typeface="Times New Roman"/>
                <a:cs typeface="Times New Roman"/>
              </a:rPr>
              <a:t> </a:t>
            </a:r>
            <a:r>
              <a:rPr sz="614" spc="17" dirty="0">
                <a:latin typeface="DejaVu Serif"/>
                <a:cs typeface="DejaVu Serif"/>
              </a:rPr>
              <a:t>e</a:t>
            </a:r>
            <a:r>
              <a:rPr sz="614" spc="25" baseline="41666" dirty="0">
                <a:latin typeface="Times New Roman"/>
                <a:cs typeface="Times New Roman"/>
              </a:rPr>
              <a:t>2</a:t>
            </a:r>
            <a:r>
              <a:rPr sz="614" i="1" spc="25" baseline="41666" dirty="0">
                <a:latin typeface="Arial"/>
                <a:cs typeface="Arial"/>
              </a:rPr>
              <a:t>x</a:t>
            </a:r>
            <a:endParaRPr sz="614" baseline="41666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142118" y="4116268"/>
            <a:ext cx="46326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342.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95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6691615" y="4066054"/>
            <a:ext cx="5715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1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6628897" y="4183154"/>
            <a:ext cx="182707" cy="0"/>
          </a:xfrm>
          <a:custGeom>
            <a:avLst/>
            <a:gdLst/>
            <a:ahLst/>
            <a:cxnLst/>
            <a:rect l="l" t="t" r="r" b="b"/>
            <a:pathLst>
              <a:path w="267970">
                <a:moveTo>
                  <a:pt x="0" y="0"/>
                </a:moveTo>
                <a:lnTo>
                  <a:pt x="267893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3" name="object 53"/>
          <p:cNvSpPr txBox="1"/>
          <p:nvPr/>
        </p:nvSpPr>
        <p:spPr>
          <a:xfrm>
            <a:off x="6620238" y="4168924"/>
            <a:ext cx="20002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2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85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142118" y="4351467"/>
            <a:ext cx="46326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343.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95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620239" y="4268279"/>
            <a:ext cx="315624" cy="10269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920" spc="5" baseline="-24691" dirty="0">
                <a:latin typeface="DejaVu Serif"/>
                <a:cs typeface="DejaVu Serif"/>
              </a:rPr>
              <a:t>e</a:t>
            </a:r>
            <a:r>
              <a:rPr sz="409" i="1" spc="3" dirty="0">
                <a:latin typeface="Arial"/>
                <a:cs typeface="Arial"/>
              </a:rPr>
              <a:t>x </a:t>
            </a:r>
            <a:r>
              <a:rPr sz="920" spc="-41" baseline="-24691" dirty="0">
                <a:latin typeface="DejaVu Sans"/>
                <a:cs typeface="DejaVu Sans"/>
              </a:rPr>
              <a:t>−</a:t>
            </a:r>
            <a:r>
              <a:rPr sz="920" spc="-76" baseline="-24691" dirty="0">
                <a:latin typeface="DejaVu Sans"/>
                <a:cs typeface="DejaVu Sans"/>
              </a:rPr>
              <a:t> </a:t>
            </a:r>
            <a:r>
              <a:rPr sz="920" spc="76" baseline="-24691" dirty="0">
                <a:latin typeface="DejaVu Serif"/>
                <a:cs typeface="DejaVu Serif"/>
              </a:rPr>
              <a:t>e</a:t>
            </a:r>
            <a:r>
              <a:rPr sz="409" i="1" spc="51" dirty="0">
                <a:latin typeface="Arial"/>
                <a:cs typeface="Arial"/>
              </a:rPr>
              <a:t>−x</a:t>
            </a:r>
            <a:endParaRPr sz="409">
              <a:latin typeface="Arial"/>
              <a:cs typeface="Arial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6628898" y="4418361"/>
            <a:ext cx="302635" cy="0"/>
          </a:xfrm>
          <a:custGeom>
            <a:avLst/>
            <a:gdLst/>
            <a:ahLst/>
            <a:cxnLst/>
            <a:rect l="l" t="t" r="r" b="b"/>
            <a:pathLst>
              <a:path w="443864">
                <a:moveTo>
                  <a:pt x="0" y="0"/>
                </a:moveTo>
                <a:lnTo>
                  <a:pt x="443585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7" name="object 57"/>
          <p:cNvSpPr txBox="1"/>
          <p:nvPr/>
        </p:nvSpPr>
        <p:spPr>
          <a:xfrm>
            <a:off x="6751510" y="4404131"/>
            <a:ext cx="5715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2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6142118" y="4513254"/>
            <a:ext cx="714375" cy="16219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R="3464" algn="r">
              <a:lnSpc>
                <a:spcPts val="566"/>
              </a:lnSpc>
              <a:spcBef>
                <a:spcPts val="65"/>
              </a:spcBef>
              <a:tabLst>
                <a:tab pos="218203" algn="l"/>
              </a:tabLst>
            </a:pPr>
            <a:r>
              <a:rPr sz="614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 </a:t>
            </a:r>
            <a:r>
              <a:rPr sz="614" u="sng" spc="-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614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	</a:t>
            </a:r>
            <a:endParaRPr sz="614">
              <a:latin typeface="Times New Roman"/>
              <a:cs typeface="Times New Roman"/>
            </a:endParaRPr>
          </a:p>
          <a:p>
            <a:pPr marL="8659">
              <a:lnSpc>
                <a:spcPts val="566"/>
              </a:lnSpc>
            </a:pPr>
            <a:r>
              <a:rPr sz="614" b="1" dirty="0">
                <a:latin typeface="Arial"/>
                <a:cs typeface="Arial"/>
              </a:rPr>
              <a:t>344.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58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6620239" y="4616123"/>
            <a:ext cx="23163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82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23148" dirty="0">
                <a:latin typeface="Times New Roman"/>
                <a:cs typeface="Times New Roman"/>
              </a:rPr>
              <a:t>2</a:t>
            </a:r>
            <a:endParaRPr sz="614" baseline="23148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6142118" y="4798674"/>
            <a:ext cx="46326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345.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95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620239" y="4715477"/>
            <a:ext cx="315624" cy="10269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920" spc="5" baseline="-24691" dirty="0">
                <a:latin typeface="DejaVu Serif"/>
                <a:cs typeface="DejaVu Serif"/>
              </a:rPr>
              <a:t>e</a:t>
            </a:r>
            <a:r>
              <a:rPr sz="409" i="1" spc="3" dirty="0">
                <a:latin typeface="Arial"/>
                <a:cs typeface="Arial"/>
              </a:rPr>
              <a:t>x </a:t>
            </a:r>
            <a:r>
              <a:rPr sz="920" spc="209" baseline="-24691" dirty="0">
                <a:latin typeface="Times New Roman"/>
                <a:cs typeface="Times New Roman"/>
              </a:rPr>
              <a:t>+</a:t>
            </a:r>
            <a:r>
              <a:rPr sz="920" spc="-10" baseline="-24691" dirty="0">
                <a:latin typeface="Times New Roman"/>
                <a:cs typeface="Times New Roman"/>
              </a:rPr>
              <a:t> </a:t>
            </a:r>
            <a:r>
              <a:rPr sz="920" spc="76" baseline="-24691" dirty="0">
                <a:latin typeface="DejaVu Serif"/>
                <a:cs typeface="DejaVu Serif"/>
              </a:rPr>
              <a:t>e</a:t>
            </a:r>
            <a:r>
              <a:rPr sz="409" i="1" spc="51" dirty="0">
                <a:latin typeface="Arial"/>
                <a:cs typeface="Arial"/>
              </a:rPr>
              <a:t>−x</a:t>
            </a:r>
            <a:endParaRPr sz="409">
              <a:latin typeface="Arial"/>
              <a:cs typeface="Arial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6628898" y="4865560"/>
            <a:ext cx="302635" cy="0"/>
          </a:xfrm>
          <a:custGeom>
            <a:avLst/>
            <a:gdLst/>
            <a:ahLst/>
            <a:cxnLst/>
            <a:rect l="l" t="t" r="r" b="b"/>
            <a:pathLst>
              <a:path w="443864">
                <a:moveTo>
                  <a:pt x="0" y="0"/>
                </a:moveTo>
                <a:lnTo>
                  <a:pt x="443585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3" name="object 63"/>
          <p:cNvSpPr txBox="1"/>
          <p:nvPr/>
        </p:nvSpPr>
        <p:spPr>
          <a:xfrm>
            <a:off x="6751510" y="4851330"/>
            <a:ext cx="5715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2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6742842" y="4960452"/>
            <a:ext cx="5715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1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65" name="object 65"/>
          <p:cNvSpPr/>
          <p:nvPr/>
        </p:nvSpPr>
        <p:spPr>
          <a:xfrm>
            <a:off x="6628898" y="5077561"/>
            <a:ext cx="285317" cy="0"/>
          </a:xfrm>
          <a:custGeom>
            <a:avLst/>
            <a:gdLst/>
            <a:ahLst/>
            <a:cxnLst/>
            <a:rect l="l" t="t" r="r" b="b"/>
            <a:pathLst>
              <a:path w="418464">
                <a:moveTo>
                  <a:pt x="0" y="0"/>
                </a:moveTo>
                <a:lnTo>
                  <a:pt x="418147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6" name="object 66"/>
          <p:cNvSpPr/>
          <p:nvPr/>
        </p:nvSpPr>
        <p:spPr>
          <a:xfrm>
            <a:off x="6695391" y="5093943"/>
            <a:ext cx="218642" cy="0"/>
          </a:xfrm>
          <a:custGeom>
            <a:avLst/>
            <a:gdLst/>
            <a:ahLst/>
            <a:cxnLst/>
            <a:rect l="l" t="t" r="r" b="b"/>
            <a:pathLst>
              <a:path w="320675">
                <a:moveTo>
                  <a:pt x="0" y="0"/>
                </a:moveTo>
                <a:lnTo>
                  <a:pt x="320611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7" name="object 67"/>
          <p:cNvSpPr txBox="1"/>
          <p:nvPr/>
        </p:nvSpPr>
        <p:spPr>
          <a:xfrm>
            <a:off x="6142118" y="5010666"/>
            <a:ext cx="77628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346.</a:t>
            </a:r>
            <a:r>
              <a:rPr sz="614" b="1" spc="75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17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92" dirty="0">
                <a:latin typeface="Times New Roman"/>
                <a:cs typeface="Times New Roman"/>
              </a:rPr>
              <a:t> </a:t>
            </a:r>
            <a:r>
              <a:rPr sz="614" spc="68" dirty="0">
                <a:latin typeface="DejaVu Sans"/>
                <a:cs typeface="DejaVu Sans"/>
              </a:rPr>
              <a:t>√</a:t>
            </a:r>
            <a:r>
              <a:rPr sz="920" spc="102" baseline="-43209" dirty="0">
                <a:latin typeface="Times New Roman"/>
                <a:cs typeface="Times New Roman"/>
              </a:rPr>
              <a:t>1</a:t>
            </a:r>
            <a:r>
              <a:rPr sz="920" spc="-25" baseline="-43209" dirty="0">
                <a:latin typeface="Times New Roman"/>
                <a:cs typeface="Times New Roman"/>
              </a:rPr>
              <a:t> </a:t>
            </a:r>
            <a:r>
              <a:rPr sz="920" spc="-41" baseline="-43209" dirty="0">
                <a:latin typeface="DejaVu Sans"/>
                <a:cs typeface="DejaVu Sans"/>
              </a:rPr>
              <a:t>−</a:t>
            </a:r>
            <a:r>
              <a:rPr sz="920" spc="-97" baseline="-43209" dirty="0">
                <a:latin typeface="DejaVu Sans"/>
                <a:cs typeface="DejaVu Sans"/>
              </a:rPr>
              <a:t> </a:t>
            </a:r>
            <a:r>
              <a:rPr sz="920" spc="35" baseline="-43209" dirty="0">
                <a:latin typeface="DejaVu Serif"/>
                <a:cs typeface="DejaVu Serif"/>
              </a:rPr>
              <a:t>x</a:t>
            </a:r>
            <a:r>
              <a:rPr sz="614" spc="35" baseline="-41666" dirty="0">
                <a:latin typeface="Times New Roman"/>
                <a:cs typeface="Times New Roman"/>
              </a:rPr>
              <a:t>2</a:t>
            </a:r>
            <a:endParaRPr sz="614" baseline="-41666">
              <a:latin typeface="Times New Roman"/>
              <a:cs typeface="Times New Roman"/>
            </a:endParaRPr>
          </a:p>
        </p:txBody>
      </p:sp>
      <p:sp>
        <p:nvSpPr>
          <p:cNvPr id="68" name="object 68"/>
          <p:cNvSpPr txBox="1"/>
          <p:nvPr/>
        </p:nvSpPr>
        <p:spPr>
          <a:xfrm>
            <a:off x="6142119" y="5200967"/>
            <a:ext cx="64163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347.</a:t>
            </a:r>
            <a:r>
              <a:rPr sz="614" b="1" spc="68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14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4" dirty="0">
                <a:latin typeface="Times New Roman"/>
                <a:cs typeface="Times New Roman"/>
              </a:rPr>
              <a:t> </a:t>
            </a:r>
            <a:r>
              <a:rPr sz="614" spc="17" dirty="0">
                <a:latin typeface="Times New Roman"/>
                <a:cs typeface="Times New Roman"/>
              </a:rPr>
              <a:t>sin</a:t>
            </a:r>
            <a:r>
              <a:rPr sz="614" spc="-58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6142118" y="5379716"/>
            <a:ext cx="46326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348.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95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6691615" y="5329511"/>
            <a:ext cx="5715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2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6628897" y="5446611"/>
            <a:ext cx="182707" cy="0"/>
          </a:xfrm>
          <a:custGeom>
            <a:avLst/>
            <a:gdLst/>
            <a:ahLst/>
            <a:cxnLst/>
            <a:rect l="l" t="t" r="r" b="b"/>
            <a:pathLst>
              <a:path w="267970">
                <a:moveTo>
                  <a:pt x="0" y="0"/>
                </a:moveTo>
                <a:lnTo>
                  <a:pt x="267893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2" name="object 72"/>
          <p:cNvSpPr txBox="1"/>
          <p:nvPr/>
        </p:nvSpPr>
        <p:spPr>
          <a:xfrm>
            <a:off x="6620238" y="5432381"/>
            <a:ext cx="20002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130" dirty="0">
                <a:latin typeface="DejaVu Sans"/>
                <a:cs typeface="DejaVu Sans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6027100" y="6180596"/>
            <a:ext cx="138113" cy="64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z="477" spc="31" dirty="0">
                <a:latin typeface="Times New Roman"/>
                <a:cs typeface="Times New Roman"/>
              </a:rPr>
              <a:pPr marL="17318">
                <a:lnSpc>
                  <a:spcPts val="522"/>
                </a:lnSpc>
              </a:pPr>
              <a:t>2</a:t>
            </a:fld>
            <a:endParaRPr sz="477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6142118" y="5556890"/>
            <a:ext cx="65073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349.</a:t>
            </a:r>
            <a:r>
              <a:rPr sz="614" b="1" spc="68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14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0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cos</a:t>
            </a:r>
            <a:r>
              <a:rPr sz="614" spc="-55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graphicFrame>
        <p:nvGraphicFramePr>
          <p:cNvPr id="74" name="object 74"/>
          <p:cNvGraphicFramePr>
            <a:graphicFrameLocks noGrp="1"/>
          </p:cNvGraphicFramePr>
          <p:nvPr/>
        </p:nvGraphicFramePr>
        <p:xfrm>
          <a:off x="3956322" y="5727990"/>
          <a:ext cx="3125499" cy="4260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82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6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516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3434">
                <a:tc>
                  <a:txBody>
                    <a:bodyPr/>
                    <a:lstStyle/>
                    <a:p>
                      <a:pPr marL="18415">
                        <a:lnSpc>
                          <a:spcPts val="910"/>
                        </a:lnSpc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333.</a:t>
                      </a:r>
                      <a:r>
                        <a:rPr sz="600" b="1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110" dirty="0">
                          <a:latin typeface="DejaVu Serif"/>
                          <a:cs typeface="DejaVu Serif"/>
                        </a:rPr>
                        <a:t>f</a:t>
                      </a:r>
                      <a:r>
                        <a:rPr sz="600" spc="-190" dirty="0">
                          <a:latin typeface="DejaVu Serif"/>
                          <a:cs typeface="DejaVu Serif"/>
                        </a:rPr>
                        <a:t> </a:t>
                      </a:r>
                      <a:r>
                        <a:rPr sz="600" spc="4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600" spc="40" dirty="0">
                          <a:latin typeface="DejaVu Serif"/>
                          <a:cs typeface="DejaVu Serif"/>
                        </a:rPr>
                        <a:t>x</a:t>
                      </a:r>
                      <a:r>
                        <a:rPr sz="600" spc="40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6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204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6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1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600" spc="10" dirty="0">
                          <a:latin typeface="DejaVu Serif"/>
                          <a:cs typeface="DejaVu Serif"/>
                        </a:rPr>
                        <a:t>x</a:t>
                      </a:r>
                      <a:r>
                        <a:rPr sz="600" spc="-85" dirty="0">
                          <a:latin typeface="DejaVu Serif"/>
                          <a:cs typeface="DejaVu Serif"/>
                        </a:rPr>
                        <a:t> </a:t>
                      </a:r>
                      <a:r>
                        <a:rPr sz="600" spc="204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600" spc="-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10" dirty="0">
                          <a:latin typeface="Times New Roman"/>
                          <a:cs typeface="Times New Roman"/>
                        </a:rPr>
                        <a:t>1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ts val="880"/>
                        </a:lnSpc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350.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880"/>
                        </a:lnSpc>
                      </a:pPr>
                      <a:r>
                        <a:rPr sz="600" spc="110" dirty="0">
                          <a:latin typeface="DejaVu Serif"/>
                          <a:cs typeface="DejaVu Serif"/>
                        </a:rPr>
                        <a:t>f</a:t>
                      </a:r>
                      <a:r>
                        <a:rPr sz="600" spc="-195" dirty="0">
                          <a:latin typeface="DejaVu Serif"/>
                          <a:cs typeface="DejaVu Serif"/>
                        </a:rPr>
                        <a:t> </a:t>
                      </a:r>
                      <a:r>
                        <a:rPr sz="600" spc="4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600" spc="40" dirty="0">
                          <a:latin typeface="DejaVu Serif"/>
                          <a:cs typeface="DejaVu Serif"/>
                        </a:rPr>
                        <a:t>x</a:t>
                      </a:r>
                      <a:r>
                        <a:rPr sz="600" spc="40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6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204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6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10" dirty="0">
                          <a:latin typeface="Times New Roman"/>
                          <a:cs typeface="Times New Roman"/>
                        </a:rPr>
                        <a:t>cos</a:t>
                      </a:r>
                      <a:r>
                        <a:rPr sz="6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1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600" spc="10" dirty="0">
                          <a:latin typeface="DejaVu Serif"/>
                          <a:cs typeface="DejaVu Serif"/>
                        </a:rPr>
                        <a:t>x</a:t>
                      </a:r>
                      <a:endParaRPr sz="600">
                        <a:latin typeface="DejaVu Serif"/>
                        <a:cs typeface="DejaVu Serif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4090">
                <a:tc>
                  <a:txBody>
                    <a:bodyPr/>
                    <a:lstStyle/>
                    <a:p>
                      <a:pPr marL="184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334.</a:t>
                      </a:r>
                      <a:r>
                        <a:rPr sz="600" b="1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110" dirty="0">
                          <a:latin typeface="DejaVu Serif"/>
                          <a:cs typeface="DejaVu Serif"/>
                        </a:rPr>
                        <a:t>f</a:t>
                      </a:r>
                      <a:r>
                        <a:rPr sz="600" spc="-190" dirty="0">
                          <a:latin typeface="DejaVu Serif"/>
                          <a:cs typeface="DejaVu Serif"/>
                        </a:rPr>
                        <a:t> </a:t>
                      </a:r>
                      <a:r>
                        <a:rPr sz="600" spc="4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600" spc="40" dirty="0">
                          <a:latin typeface="DejaVu Serif"/>
                          <a:cs typeface="DejaVu Serif"/>
                        </a:rPr>
                        <a:t>x</a:t>
                      </a:r>
                      <a:r>
                        <a:rPr sz="600" spc="40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6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204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6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10" dirty="0">
                          <a:latin typeface="Times New Roman"/>
                          <a:cs typeface="Times New Roman"/>
                        </a:rPr>
                        <a:t>1</a:t>
                      </a:r>
                      <a:r>
                        <a:rPr sz="600" spc="-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40" dirty="0">
                          <a:latin typeface="DejaVu Sans"/>
                          <a:cs typeface="DejaVu Sans"/>
                        </a:rPr>
                        <a:t>−</a:t>
                      </a:r>
                      <a:r>
                        <a:rPr sz="600" spc="-90" dirty="0">
                          <a:latin typeface="DejaVu Sans"/>
                          <a:cs typeface="DejaVu Sans"/>
                        </a:rPr>
                        <a:t> </a:t>
                      </a:r>
                      <a:r>
                        <a:rPr sz="600" spc="10" dirty="0">
                          <a:latin typeface="Times New Roman"/>
                          <a:cs typeface="Times New Roman"/>
                        </a:rPr>
                        <a:t>3</a:t>
                      </a:r>
                      <a:r>
                        <a:rPr sz="600" spc="10" dirty="0">
                          <a:latin typeface="DejaVu Serif"/>
                          <a:cs typeface="DejaVu Serif"/>
                        </a:rPr>
                        <a:t>x</a:t>
                      </a:r>
                      <a:endParaRPr sz="600">
                        <a:latin typeface="DejaVu Serif"/>
                        <a:cs typeface="DejaVu Serif"/>
                      </a:endParaRPr>
                    </a:p>
                  </a:txBody>
                  <a:tcPr marL="0" marR="0" marT="13422" marB="0"/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351.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14287" marB="0"/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ct val="100000"/>
                        </a:lnSpc>
                        <a:spcBef>
                          <a:spcPts val="165"/>
                        </a:spcBef>
                      </a:pPr>
                      <a:r>
                        <a:rPr sz="600" spc="110" dirty="0">
                          <a:latin typeface="DejaVu Serif"/>
                          <a:cs typeface="DejaVu Serif"/>
                        </a:rPr>
                        <a:t>f</a:t>
                      </a:r>
                      <a:r>
                        <a:rPr sz="600" spc="-195" dirty="0">
                          <a:latin typeface="DejaVu Serif"/>
                          <a:cs typeface="DejaVu Serif"/>
                        </a:rPr>
                        <a:t> </a:t>
                      </a:r>
                      <a:r>
                        <a:rPr sz="600" spc="4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600" spc="40" dirty="0">
                          <a:latin typeface="DejaVu Serif"/>
                          <a:cs typeface="DejaVu Serif"/>
                        </a:rPr>
                        <a:t>x</a:t>
                      </a:r>
                      <a:r>
                        <a:rPr sz="600" spc="40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600" spc="1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204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6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30" dirty="0">
                          <a:latin typeface="Times New Roman"/>
                          <a:cs typeface="Times New Roman"/>
                        </a:rPr>
                        <a:t>sin(</a:t>
                      </a:r>
                      <a:r>
                        <a:rPr sz="600" spc="30" dirty="0">
                          <a:latin typeface="DejaVu Serif"/>
                          <a:cs typeface="DejaVu Serif"/>
                        </a:rPr>
                        <a:t>x</a:t>
                      </a:r>
                      <a:r>
                        <a:rPr sz="600" spc="-95" dirty="0">
                          <a:latin typeface="DejaVu Serif"/>
                          <a:cs typeface="DejaVu Serif"/>
                        </a:rPr>
                        <a:t> </a:t>
                      </a:r>
                      <a:r>
                        <a:rPr sz="600" spc="-40" dirty="0">
                          <a:latin typeface="DejaVu Sans"/>
                          <a:cs typeface="DejaVu Sans"/>
                        </a:rPr>
                        <a:t>−</a:t>
                      </a:r>
                      <a:r>
                        <a:rPr sz="600" spc="-95" dirty="0">
                          <a:latin typeface="DejaVu Sans"/>
                          <a:cs typeface="DejaVu Sans"/>
                        </a:rPr>
                        <a:t> </a:t>
                      </a:r>
                      <a:r>
                        <a:rPr sz="600" spc="45" dirty="0">
                          <a:latin typeface="DejaVu Serif"/>
                          <a:cs typeface="DejaVu Serif"/>
                        </a:rPr>
                        <a:t>π/</a:t>
                      </a:r>
                      <a:r>
                        <a:rPr sz="600" spc="45" dirty="0">
                          <a:latin typeface="Times New Roman"/>
                          <a:cs typeface="Times New Roman"/>
                        </a:rPr>
                        <a:t>3)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14287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638">
                <a:tc>
                  <a:txBody>
                    <a:bodyPr/>
                    <a:lstStyle/>
                    <a:p>
                      <a:pPr marL="18415">
                        <a:lnSpc>
                          <a:spcPts val="1030"/>
                        </a:lnSpc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335.</a:t>
                      </a:r>
                      <a:r>
                        <a:rPr sz="600" b="1" spc="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600" spc="110" dirty="0">
                          <a:latin typeface="DejaVu Serif"/>
                          <a:cs typeface="DejaVu Serif"/>
                        </a:rPr>
                        <a:t>f</a:t>
                      </a:r>
                      <a:r>
                        <a:rPr sz="600" spc="-190" dirty="0">
                          <a:latin typeface="DejaVu Serif"/>
                          <a:cs typeface="DejaVu Serif"/>
                        </a:rPr>
                        <a:t> </a:t>
                      </a:r>
                      <a:r>
                        <a:rPr sz="600" spc="4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600" spc="40" dirty="0">
                          <a:latin typeface="DejaVu Serif"/>
                          <a:cs typeface="DejaVu Serif"/>
                        </a:rPr>
                        <a:t>x</a:t>
                      </a:r>
                      <a:r>
                        <a:rPr sz="600" spc="40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600" spc="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204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600" spc="3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35" dirty="0">
                          <a:latin typeface="DejaVu Serif"/>
                          <a:cs typeface="DejaVu Serif"/>
                        </a:rPr>
                        <a:t>x</a:t>
                      </a:r>
                      <a:r>
                        <a:rPr sz="600" spc="52" baseline="41666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600" spc="150" baseline="41666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-40" dirty="0">
                          <a:latin typeface="DejaVu Sans"/>
                          <a:cs typeface="DejaVu Sans"/>
                        </a:rPr>
                        <a:t>−</a:t>
                      </a:r>
                      <a:r>
                        <a:rPr sz="600" spc="-90" dirty="0">
                          <a:latin typeface="DejaVu Sans"/>
                          <a:cs typeface="DejaVu Sans"/>
                        </a:rPr>
                        <a:t> </a:t>
                      </a:r>
                      <a:r>
                        <a:rPr sz="600" spc="10" dirty="0">
                          <a:latin typeface="DejaVu Serif"/>
                          <a:cs typeface="DejaVu Serif"/>
                        </a:rPr>
                        <a:t>x</a:t>
                      </a:r>
                      <a:r>
                        <a:rPr sz="600" spc="-85" dirty="0">
                          <a:latin typeface="DejaVu Serif"/>
                          <a:cs typeface="DejaVu Serif"/>
                        </a:rPr>
                        <a:t> </a:t>
                      </a:r>
                      <a:r>
                        <a:rPr sz="600" spc="204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600" spc="-2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10" dirty="0">
                          <a:latin typeface="Times New Roman"/>
                          <a:cs typeface="Times New Roman"/>
                        </a:rPr>
                        <a:t>11</a:t>
                      </a:r>
                      <a:endParaRPr sz="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2384" algn="r">
                        <a:lnSpc>
                          <a:spcPts val="1030"/>
                        </a:lnSpc>
                      </a:pPr>
                      <a:r>
                        <a:rPr sz="600" b="1" dirty="0">
                          <a:latin typeface="Arial"/>
                          <a:cs typeface="Arial"/>
                        </a:rPr>
                        <a:t>352.</a:t>
                      </a:r>
                      <a:endParaRPr sz="6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0005">
                        <a:lnSpc>
                          <a:spcPts val="1030"/>
                        </a:lnSpc>
                      </a:pPr>
                      <a:r>
                        <a:rPr sz="600" spc="110" dirty="0">
                          <a:latin typeface="DejaVu Serif"/>
                          <a:cs typeface="DejaVu Serif"/>
                        </a:rPr>
                        <a:t>f</a:t>
                      </a:r>
                      <a:r>
                        <a:rPr sz="600" spc="-195" dirty="0">
                          <a:latin typeface="DejaVu Serif"/>
                          <a:cs typeface="DejaVu Serif"/>
                        </a:rPr>
                        <a:t> </a:t>
                      </a:r>
                      <a:r>
                        <a:rPr sz="600" spc="40" dirty="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sz="600" spc="40" dirty="0">
                          <a:latin typeface="DejaVu Serif"/>
                          <a:cs typeface="DejaVu Serif"/>
                        </a:rPr>
                        <a:t>x</a:t>
                      </a:r>
                      <a:r>
                        <a:rPr sz="600" spc="40" dirty="0">
                          <a:latin typeface="Times New Roman"/>
                          <a:cs typeface="Times New Roman"/>
                        </a:rPr>
                        <a:t>)</a:t>
                      </a:r>
                      <a:r>
                        <a:rPr sz="6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204" dirty="0">
                          <a:latin typeface="Times New Roman"/>
                          <a:cs typeface="Times New Roman"/>
                        </a:rPr>
                        <a:t>=</a:t>
                      </a:r>
                      <a:r>
                        <a:rPr sz="600" spc="2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25" dirty="0">
                          <a:latin typeface="Times New Roman"/>
                          <a:cs typeface="Times New Roman"/>
                        </a:rPr>
                        <a:t>sin</a:t>
                      </a:r>
                      <a:r>
                        <a:rPr sz="600" spc="-8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10" dirty="0">
                          <a:latin typeface="DejaVu Serif"/>
                          <a:cs typeface="DejaVu Serif"/>
                        </a:rPr>
                        <a:t>x</a:t>
                      </a:r>
                      <a:r>
                        <a:rPr sz="600" spc="-90" dirty="0">
                          <a:latin typeface="DejaVu Serif"/>
                          <a:cs typeface="DejaVu Serif"/>
                        </a:rPr>
                        <a:t> </a:t>
                      </a:r>
                      <a:r>
                        <a:rPr sz="600" spc="204" dirty="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sz="600" spc="-35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25" dirty="0">
                          <a:latin typeface="Times New Roman"/>
                          <a:cs typeface="Times New Roman"/>
                        </a:rPr>
                        <a:t>sin</a:t>
                      </a:r>
                      <a:r>
                        <a:rPr sz="600" spc="-80" dirty="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600" spc="10" dirty="0">
                          <a:latin typeface="Times New Roman"/>
                          <a:cs typeface="Times New Roman"/>
                        </a:rPr>
                        <a:t>2</a:t>
                      </a:r>
                      <a:r>
                        <a:rPr sz="600" spc="10" dirty="0">
                          <a:latin typeface="DejaVu Serif"/>
                          <a:cs typeface="DejaVu Serif"/>
                        </a:rPr>
                        <a:t>x</a:t>
                      </a:r>
                      <a:endParaRPr sz="600">
                        <a:latin typeface="DejaVu Serif"/>
                        <a:cs typeface="DejaVu Serif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0002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60608" y="577703"/>
            <a:ext cx="1988127" cy="594219"/>
          </a:xfrm>
          <a:prstGeom prst="rect">
            <a:avLst/>
          </a:prstGeom>
        </p:spPr>
        <p:txBody>
          <a:bodyPr vert="horz" wrap="square" lIns="0" tIns="54119" rIns="0" bIns="0" rtlCol="0">
            <a:spAutoFit/>
          </a:bodyPr>
          <a:lstStyle/>
          <a:p>
            <a:pPr marL="8659">
              <a:spcBef>
                <a:spcPts val="426"/>
              </a:spcBef>
            </a:pPr>
            <a:r>
              <a:rPr sz="614" b="1" dirty="0">
                <a:latin typeface="Arial"/>
                <a:cs typeface="Arial"/>
              </a:rPr>
              <a:t>353.</a:t>
            </a:r>
            <a:r>
              <a:rPr sz="614" b="1" spc="89" dirty="0">
                <a:latin typeface="Arial"/>
                <a:cs typeface="Arial"/>
              </a:rPr>
              <a:t> </a:t>
            </a: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0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4" dirty="0">
                <a:latin typeface="Times New Roman"/>
                <a:cs typeface="Times New Roman"/>
              </a:rPr>
              <a:t>2</a:t>
            </a:r>
            <a:r>
              <a:rPr sz="614" spc="14" dirty="0">
                <a:latin typeface="DejaVu Serif"/>
                <a:cs typeface="DejaVu Serif"/>
              </a:rPr>
              <a:t>x</a:t>
            </a:r>
            <a:r>
              <a:rPr sz="614" spc="14" dirty="0">
                <a:latin typeface="Times New Roman"/>
                <a:cs typeface="Times New Roman"/>
              </a:rPr>
              <a:t>(1</a:t>
            </a:r>
            <a:r>
              <a:rPr sz="614" spc="-17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4" dirty="0">
                <a:latin typeface="Times New Roman"/>
                <a:cs typeface="Times New Roman"/>
              </a:rPr>
              <a:t> </a:t>
            </a:r>
            <a:r>
              <a:rPr sz="614" spc="41" dirty="0">
                <a:latin typeface="DejaVu Serif"/>
                <a:cs typeface="DejaVu Serif"/>
              </a:rPr>
              <a:t>x</a:t>
            </a:r>
            <a:r>
              <a:rPr sz="614" spc="61" baseline="41666" dirty="0">
                <a:latin typeface="Times New Roman"/>
                <a:cs typeface="Times New Roman"/>
              </a:rPr>
              <a:t>2</a:t>
            </a:r>
            <a:r>
              <a:rPr sz="614" spc="41" dirty="0">
                <a:latin typeface="Times New Roman"/>
                <a:cs typeface="Times New Roman"/>
              </a:rPr>
              <a:t>)</a:t>
            </a:r>
            <a:r>
              <a:rPr sz="614" spc="61" baseline="41666" dirty="0">
                <a:latin typeface="Times New Roman"/>
                <a:cs typeface="Times New Roman"/>
              </a:rPr>
              <a:t>5</a:t>
            </a:r>
            <a:endParaRPr sz="614" baseline="41666">
              <a:latin typeface="Times New Roman"/>
              <a:cs typeface="Times New Roman"/>
            </a:endParaRPr>
          </a:p>
          <a:p>
            <a:pPr marL="109102" marR="3464" algn="ctr">
              <a:lnSpc>
                <a:spcPct val="101499"/>
              </a:lnSpc>
              <a:spcBef>
                <a:spcPts val="344"/>
              </a:spcBef>
            </a:pPr>
            <a:r>
              <a:rPr sz="614" i="1" spc="-7" dirty="0">
                <a:latin typeface="Arial"/>
                <a:cs typeface="Arial"/>
              </a:rPr>
              <a:t>In </a:t>
            </a:r>
            <a:r>
              <a:rPr sz="614" i="1" spc="-37" dirty="0">
                <a:latin typeface="Arial"/>
                <a:cs typeface="Arial"/>
              </a:rPr>
              <a:t>each </a:t>
            </a:r>
            <a:r>
              <a:rPr sz="614" i="1" spc="-3" dirty="0">
                <a:latin typeface="Arial"/>
                <a:cs typeface="Arial"/>
              </a:rPr>
              <a:t>of </a:t>
            </a:r>
            <a:r>
              <a:rPr sz="614" i="1" spc="-10" dirty="0">
                <a:latin typeface="Arial"/>
                <a:cs typeface="Arial"/>
              </a:rPr>
              <a:t>the following </a:t>
            </a:r>
            <a:r>
              <a:rPr sz="614" i="1" spc="-41" dirty="0">
                <a:latin typeface="Arial"/>
                <a:cs typeface="Arial"/>
              </a:rPr>
              <a:t>exercises </a:t>
            </a:r>
            <a:r>
              <a:rPr sz="614" i="1" spc="-31" dirty="0">
                <a:latin typeface="Arial"/>
                <a:cs typeface="Arial"/>
              </a:rPr>
              <a:t>you </a:t>
            </a:r>
            <a:r>
              <a:rPr sz="614" i="1" spc="-24" dirty="0">
                <a:latin typeface="Arial"/>
                <a:cs typeface="Arial"/>
              </a:rPr>
              <a:t>should </a:t>
            </a:r>
            <a:r>
              <a:rPr sz="614" i="1" spc="-17" dirty="0">
                <a:latin typeface="Arial"/>
                <a:cs typeface="Arial"/>
              </a:rPr>
              <a:t>compute  </a:t>
            </a:r>
            <a:r>
              <a:rPr sz="614" i="1" spc="-14" dirty="0">
                <a:latin typeface="Arial"/>
                <a:cs typeface="Arial"/>
              </a:rPr>
              <a:t>the </a:t>
            </a:r>
            <a:r>
              <a:rPr sz="614" i="1" spc="-41" dirty="0">
                <a:latin typeface="Arial"/>
                <a:cs typeface="Arial"/>
              </a:rPr>
              <a:t>area </a:t>
            </a:r>
            <a:r>
              <a:rPr sz="614" i="1" spc="-7" dirty="0">
                <a:latin typeface="Arial"/>
                <a:cs typeface="Arial"/>
              </a:rPr>
              <a:t>of </a:t>
            </a:r>
            <a:r>
              <a:rPr sz="614" i="1" spc="-14" dirty="0">
                <a:latin typeface="Arial"/>
                <a:cs typeface="Arial"/>
              </a:rPr>
              <a:t>the indicated </a:t>
            </a:r>
            <a:r>
              <a:rPr sz="614" i="1" spc="-20" dirty="0">
                <a:latin typeface="Arial"/>
                <a:cs typeface="Arial"/>
              </a:rPr>
              <a:t>region, </a:t>
            </a:r>
            <a:r>
              <a:rPr sz="614" i="1" spc="-31" dirty="0">
                <a:latin typeface="Arial"/>
                <a:cs typeface="Arial"/>
              </a:rPr>
              <a:t>and </a:t>
            </a:r>
            <a:r>
              <a:rPr sz="614" i="1" spc="-34" dirty="0">
                <a:latin typeface="Arial"/>
                <a:cs typeface="Arial"/>
              </a:rPr>
              <a:t>also </a:t>
            </a:r>
            <a:r>
              <a:rPr sz="614" i="1" spc="-7" dirty="0">
                <a:latin typeface="Arial"/>
                <a:cs typeface="Arial"/>
              </a:rPr>
              <a:t>of </a:t>
            </a:r>
            <a:r>
              <a:rPr sz="614" i="1" spc="-14" dirty="0">
                <a:latin typeface="Arial"/>
                <a:cs typeface="Arial"/>
              </a:rPr>
              <a:t>the </a:t>
            </a:r>
            <a:r>
              <a:rPr sz="614" i="1" spc="-24" dirty="0">
                <a:latin typeface="Arial"/>
                <a:cs typeface="Arial"/>
              </a:rPr>
              <a:t>smallest  </a:t>
            </a:r>
            <a:r>
              <a:rPr sz="614" i="1" spc="-27" dirty="0">
                <a:latin typeface="Arial"/>
                <a:cs typeface="Arial"/>
              </a:rPr>
              <a:t>enclosing </a:t>
            </a:r>
            <a:r>
              <a:rPr sz="614" i="1" spc="-20" dirty="0">
                <a:latin typeface="Arial"/>
                <a:cs typeface="Arial"/>
              </a:rPr>
              <a:t>rectangle </a:t>
            </a:r>
            <a:r>
              <a:rPr sz="614" i="1" spc="7" dirty="0">
                <a:latin typeface="Arial"/>
                <a:cs typeface="Arial"/>
              </a:rPr>
              <a:t>with </a:t>
            </a:r>
            <a:r>
              <a:rPr sz="614" i="1" spc="-10" dirty="0">
                <a:latin typeface="Arial"/>
                <a:cs typeface="Arial"/>
              </a:rPr>
              <a:t>horizontal </a:t>
            </a:r>
            <a:r>
              <a:rPr sz="614" i="1" spc="-27" dirty="0">
                <a:latin typeface="Arial"/>
                <a:cs typeface="Arial"/>
              </a:rPr>
              <a:t>and </a:t>
            </a:r>
            <a:r>
              <a:rPr sz="614" i="1" spc="-7" dirty="0">
                <a:latin typeface="Arial"/>
                <a:cs typeface="Arial"/>
              </a:rPr>
              <a:t>vertical</a:t>
            </a:r>
            <a:r>
              <a:rPr sz="614" i="1" spc="34" dirty="0">
                <a:latin typeface="Arial"/>
                <a:cs typeface="Arial"/>
              </a:rPr>
              <a:t> </a:t>
            </a:r>
            <a:r>
              <a:rPr sz="614" i="1" spc="-34" dirty="0">
                <a:latin typeface="Arial"/>
                <a:cs typeface="Arial"/>
              </a:rPr>
              <a:t>sides.</a:t>
            </a:r>
            <a:endParaRPr sz="614">
              <a:latin typeface="Arial"/>
              <a:cs typeface="Arial"/>
            </a:endParaRPr>
          </a:p>
          <a:p>
            <a:pPr marL="111699" algn="ctr">
              <a:spcBef>
                <a:spcPts val="215"/>
              </a:spcBef>
            </a:pPr>
            <a:r>
              <a:rPr sz="614" i="1" spc="-24" dirty="0">
                <a:latin typeface="Arial"/>
                <a:cs typeface="Arial"/>
              </a:rPr>
              <a:t>Before </a:t>
            </a:r>
            <a:r>
              <a:rPr sz="614" i="1" spc="-10" dirty="0">
                <a:latin typeface="Arial"/>
                <a:cs typeface="Arial"/>
              </a:rPr>
              <a:t>computing anything </a:t>
            </a:r>
            <a:r>
              <a:rPr sz="614" i="1" spc="-20" dirty="0">
                <a:latin typeface="Arial"/>
                <a:cs typeface="Arial"/>
              </a:rPr>
              <a:t>draw </a:t>
            </a:r>
            <a:r>
              <a:rPr sz="614" i="1" spc="-10" dirty="0">
                <a:latin typeface="Arial"/>
                <a:cs typeface="Arial"/>
              </a:rPr>
              <a:t>the</a:t>
            </a:r>
            <a:r>
              <a:rPr sz="614" i="1" spc="-48" dirty="0">
                <a:latin typeface="Arial"/>
                <a:cs typeface="Arial"/>
              </a:rPr>
              <a:t> </a:t>
            </a:r>
            <a:r>
              <a:rPr sz="614" i="1" spc="-17" dirty="0">
                <a:latin typeface="Arial"/>
                <a:cs typeface="Arial"/>
              </a:rPr>
              <a:t>region.</a:t>
            </a:r>
            <a:endParaRPr sz="614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960608" y="1228375"/>
            <a:ext cx="2000250" cy="427366"/>
          </a:xfrm>
          <a:prstGeom prst="rect">
            <a:avLst/>
          </a:prstGeom>
        </p:spPr>
        <p:txBody>
          <a:bodyPr vert="horz" wrap="square" lIns="0" tIns="6927" rIns="0" bIns="0" rtlCol="0">
            <a:spAutoFit/>
          </a:bodyPr>
          <a:lstStyle/>
          <a:p>
            <a:pPr marL="109102" marR="3464" indent="-100443">
              <a:lnSpc>
                <a:spcPct val="101499"/>
              </a:lnSpc>
              <a:spcBef>
                <a:spcPts val="55"/>
              </a:spcBef>
              <a:buFont typeface="Arial"/>
              <a:buAutoNum type="arabicPeriod" startAt="354"/>
              <a:tabLst>
                <a:tab pos="212575" algn="l"/>
              </a:tabLst>
            </a:pPr>
            <a:r>
              <a:rPr sz="614" spc="-17" dirty="0">
                <a:latin typeface="Arial"/>
                <a:cs typeface="Arial"/>
              </a:rPr>
              <a:t>The </a:t>
            </a:r>
            <a:r>
              <a:rPr sz="614" spc="-24" dirty="0">
                <a:latin typeface="Arial"/>
                <a:cs typeface="Arial"/>
              </a:rPr>
              <a:t>region </a:t>
            </a:r>
            <a:r>
              <a:rPr sz="614" spc="-37" dirty="0">
                <a:latin typeface="Arial"/>
                <a:cs typeface="Arial"/>
              </a:rPr>
              <a:t>between </a:t>
            </a:r>
            <a:r>
              <a:rPr sz="614" spc="-14" dirty="0">
                <a:latin typeface="Arial"/>
                <a:cs typeface="Arial"/>
              </a:rPr>
              <a:t>the vertical </a:t>
            </a:r>
            <a:r>
              <a:rPr sz="614" spc="-31" dirty="0">
                <a:latin typeface="Arial"/>
                <a:cs typeface="Arial"/>
              </a:rPr>
              <a:t>lines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0" dirty="0">
                <a:latin typeface="Times New Roman"/>
                <a:cs typeface="Times New Roman"/>
              </a:rPr>
              <a:t>= </a:t>
            </a:r>
            <a:r>
              <a:rPr sz="614" dirty="0">
                <a:latin typeface="Times New Roman"/>
                <a:cs typeface="Times New Roman"/>
              </a:rPr>
              <a:t>0 </a:t>
            </a:r>
            <a:r>
              <a:rPr sz="614" spc="-34" dirty="0">
                <a:latin typeface="Arial"/>
                <a:cs typeface="Arial"/>
              </a:rPr>
              <a:t>and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0" dirty="0">
                <a:latin typeface="Times New Roman"/>
                <a:cs typeface="Times New Roman"/>
              </a:rPr>
              <a:t>= </a:t>
            </a:r>
            <a:r>
              <a:rPr sz="614" dirty="0">
                <a:latin typeface="Times New Roman"/>
                <a:cs typeface="Times New Roman"/>
              </a:rPr>
              <a:t>1</a:t>
            </a:r>
            <a:r>
              <a:rPr sz="614" dirty="0">
                <a:latin typeface="Arial"/>
                <a:cs typeface="Arial"/>
              </a:rPr>
              <a:t>, 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31" dirty="0">
                <a:latin typeface="Arial"/>
                <a:cs typeface="Arial"/>
              </a:rPr>
              <a:t>between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17" dirty="0">
                <a:latin typeface="DejaVu Serif"/>
                <a:cs typeface="DejaVu Serif"/>
              </a:rPr>
              <a:t>x</a:t>
            </a:r>
            <a:r>
              <a:rPr sz="614" spc="-17" dirty="0">
                <a:latin typeface="Arial"/>
                <a:cs typeface="Arial"/>
              </a:rPr>
              <a:t>-axis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graph </a:t>
            </a:r>
            <a:r>
              <a:rPr sz="614" spc="-3" dirty="0">
                <a:latin typeface="Arial"/>
                <a:cs typeface="Arial"/>
              </a:rPr>
              <a:t>of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-72" dirty="0">
                <a:latin typeface="Times New Roman"/>
                <a:cs typeface="Times New Roman"/>
              </a:rPr>
              <a:t> 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41" baseline="37037" dirty="0">
                <a:latin typeface="Times New Roman"/>
                <a:cs typeface="Times New Roman"/>
              </a:rPr>
              <a:t>3</a:t>
            </a:r>
            <a:r>
              <a:rPr sz="614" spc="27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109102" marR="3464" indent="-100443">
              <a:lnSpc>
                <a:spcPct val="101499"/>
              </a:lnSpc>
              <a:spcBef>
                <a:spcPts val="334"/>
              </a:spcBef>
              <a:buFont typeface="Arial"/>
              <a:buAutoNum type="arabicPeriod" startAt="354"/>
              <a:tabLst>
                <a:tab pos="212575" algn="l"/>
              </a:tabLst>
            </a:pPr>
            <a:r>
              <a:rPr sz="614" spc="-17" dirty="0">
                <a:latin typeface="Arial"/>
                <a:cs typeface="Arial"/>
              </a:rPr>
              <a:t>The </a:t>
            </a:r>
            <a:r>
              <a:rPr sz="614" spc="-24" dirty="0">
                <a:latin typeface="Arial"/>
                <a:cs typeface="Arial"/>
              </a:rPr>
              <a:t>region </a:t>
            </a:r>
            <a:r>
              <a:rPr sz="614" spc="-37" dirty="0">
                <a:latin typeface="Arial"/>
                <a:cs typeface="Arial"/>
              </a:rPr>
              <a:t>between </a:t>
            </a:r>
            <a:r>
              <a:rPr sz="614" spc="-14" dirty="0">
                <a:latin typeface="Arial"/>
                <a:cs typeface="Arial"/>
              </a:rPr>
              <a:t>the vertical </a:t>
            </a:r>
            <a:r>
              <a:rPr sz="614" spc="-31" dirty="0">
                <a:latin typeface="Arial"/>
                <a:cs typeface="Arial"/>
              </a:rPr>
              <a:t>lines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0" dirty="0">
                <a:latin typeface="Times New Roman"/>
                <a:cs typeface="Times New Roman"/>
              </a:rPr>
              <a:t>= </a:t>
            </a:r>
            <a:r>
              <a:rPr sz="614" dirty="0">
                <a:latin typeface="Times New Roman"/>
                <a:cs typeface="Times New Roman"/>
              </a:rPr>
              <a:t>0 </a:t>
            </a:r>
            <a:r>
              <a:rPr sz="614" spc="-34" dirty="0">
                <a:latin typeface="Arial"/>
                <a:cs typeface="Arial"/>
              </a:rPr>
              <a:t>and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0" dirty="0">
                <a:latin typeface="Times New Roman"/>
                <a:cs typeface="Times New Roman"/>
              </a:rPr>
              <a:t>= </a:t>
            </a:r>
            <a:r>
              <a:rPr sz="614" dirty="0">
                <a:latin typeface="Times New Roman"/>
                <a:cs typeface="Times New Roman"/>
              </a:rPr>
              <a:t>1</a:t>
            </a:r>
            <a:r>
              <a:rPr sz="614" dirty="0">
                <a:latin typeface="Arial"/>
                <a:cs typeface="Arial"/>
              </a:rPr>
              <a:t>,  </a:t>
            </a:r>
            <a:r>
              <a:rPr sz="614" spc="-20" dirty="0">
                <a:latin typeface="Arial"/>
                <a:cs typeface="Arial"/>
              </a:rPr>
              <a:t>and </a:t>
            </a:r>
            <a:r>
              <a:rPr sz="614" spc="-24" dirty="0">
                <a:latin typeface="Arial"/>
                <a:cs typeface="Arial"/>
              </a:rPr>
              <a:t>between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4" dirty="0">
                <a:latin typeface="DejaVu Serif"/>
                <a:cs typeface="DejaVu Serif"/>
              </a:rPr>
              <a:t>x</a:t>
            </a:r>
            <a:r>
              <a:rPr sz="614" spc="-14" dirty="0">
                <a:latin typeface="Arial"/>
                <a:cs typeface="Arial"/>
              </a:rPr>
              <a:t>-axis </a:t>
            </a:r>
            <a:r>
              <a:rPr sz="614" spc="-20" dirty="0">
                <a:latin typeface="Arial"/>
                <a:cs typeface="Arial"/>
              </a:rPr>
              <a:t>and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graph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50" dirty="0">
                <a:latin typeface="Times New Roman"/>
                <a:cs typeface="Times New Roman"/>
              </a:rPr>
              <a:t>= </a:t>
            </a:r>
            <a:r>
              <a:rPr sz="614" spc="48" dirty="0">
                <a:latin typeface="DejaVu Serif"/>
                <a:cs typeface="DejaVu Serif"/>
              </a:rPr>
              <a:t>x</a:t>
            </a:r>
            <a:r>
              <a:rPr sz="614" i="1" spc="71" baseline="37037" dirty="0">
                <a:latin typeface="Arial"/>
                <a:cs typeface="Arial"/>
              </a:rPr>
              <a:t>n</a:t>
            </a:r>
            <a:r>
              <a:rPr sz="614" i="1" spc="250" baseline="37037" dirty="0">
                <a:latin typeface="Arial"/>
                <a:cs typeface="Arial"/>
              </a:rPr>
              <a:t> </a:t>
            </a:r>
            <a:r>
              <a:rPr sz="614" spc="-14" dirty="0">
                <a:latin typeface="Arial"/>
                <a:cs typeface="Arial"/>
              </a:rPr>
              <a:t>(here</a:t>
            </a:r>
            <a:endParaRPr sz="614">
              <a:latin typeface="Arial"/>
              <a:cs typeface="Arial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779489" y="1717323"/>
            <a:ext cx="32039" cy="0"/>
          </a:xfrm>
          <a:custGeom>
            <a:avLst/>
            <a:gdLst/>
            <a:ahLst/>
            <a:cxnLst/>
            <a:rect l="l" t="t" r="r" b="b"/>
            <a:pathLst>
              <a:path w="46989">
                <a:moveTo>
                  <a:pt x="0" y="0"/>
                </a:moveTo>
                <a:lnTo>
                  <a:pt x="46393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" name="object 5"/>
          <p:cNvSpPr txBox="1"/>
          <p:nvPr/>
        </p:nvSpPr>
        <p:spPr>
          <a:xfrm>
            <a:off x="4770830" y="1702658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061114" y="1650437"/>
            <a:ext cx="1123950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17" dirty="0">
                <a:latin typeface="DejaVu Serif"/>
                <a:cs typeface="DejaVu Serif"/>
              </a:rPr>
              <a:t>n</a:t>
            </a:r>
            <a:r>
              <a:rPr sz="614" spc="-24" dirty="0">
                <a:latin typeface="DejaVu Serif"/>
                <a:cs typeface="DejaVu Serif"/>
              </a:rPr>
              <a:t> </a:t>
            </a:r>
            <a:r>
              <a:rPr sz="614" spc="-27" dirty="0">
                <a:latin typeface="DejaVu Serif"/>
                <a:cs typeface="DejaVu Serif"/>
              </a:rPr>
              <a:t>&gt;</a:t>
            </a:r>
            <a:r>
              <a:rPr sz="614" spc="-24" dirty="0">
                <a:latin typeface="DejaVu Serif"/>
                <a:cs typeface="DejaVu Serif"/>
              </a:rPr>
              <a:t> </a:t>
            </a:r>
            <a:r>
              <a:rPr sz="614" spc="3" dirty="0">
                <a:latin typeface="Times New Roman"/>
                <a:cs typeface="Times New Roman"/>
              </a:rPr>
              <a:t>0</a:t>
            </a:r>
            <a:r>
              <a:rPr sz="614" spc="3" dirty="0">
                <a:latin typeface="Arial"/>
                <a:cs typeface="Arial"/>
              </a:rPr>
              <a:t>,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-20" dirty="0">
                <a:latin typeface="Arial"/>
                <a:cs typeface="Arial"/>
              </a:rPr>
              <a:t>draw</a:t>
            </a:r>
            <a:r>
              <a:rPr sz="614" spc="34" dirty="0">
                <a:latin typeface="Arial"/>
                <a:cs typeface="Arial"/>
              </a:rPr>
              <a:t> </a:t>
            </a:r>
            <a:r>
              <a:rPr sz="614" spc="-7" dirty="0">
                <a:latin typeface="Arial"/>
                <a:cs typeface="Arial"/>
              </a:rPr>
              <a:t>for</a:t>
            </a:r>
            <a:r>
              <a:rPr sz="614" spc="34" dirty="0">
                <a:latin typeface="Arial"/>
                <a:cs typeface="Arial"/>
              </a:rPr>
              <a:t> </a:t>
            </a:r>
            <a:r>
              <a:rPr sz="614" spc="-17" dirty="0">
                <a:latin typeface="DejaVu Serif"/>
                <a:cs typeface="DejaVu Serif"/>
              </a:rPr>
              <a:t>n</a:t>
            </a:r>
            <a:r>
              <a:rPr sz="614" spc="-20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99" dirty="0">
                <a:latin typeface="Times New Roman"/>
                <a:cs typeface="Times New Roman"/>
              </a:rPr>
              <a:t> </a:t>
            </a:r>
            <a:r>
              <a:rPr sz="614" spc="66" baseline="32407" dirty="0">
                <a:latin typeface="Times New Roman"/>
                <a:cs typeface="Times New Roman"/>
              </a:rPr>
              <a:t>1</a:t>
            </a:r>
            <a:r>
              <a:rPr sz="614" spc="-41" baseline="32407" dirty="0">
                <a:latin typeface="Times New Roman"/>
                <a:cs typeface="Times New Roman"/>
              </a:rPr>
              <a:t> </a:t>
            </a:r>
            <a:r>
              <a:rPr sz="614" spc="-24" dirty="0">
                <a:latin typeface="DejaVu Serif"/>
                <a:cs typeface="DejaVu Serif"/>
              </a:rPr>
              <a:t>,</a:t>
            </a:r>
            <a:r>
              <a:rPr sz="614" spc="-92" dirty="0">
                <a:latin typeface="DejaVu Serif"/>
                <a:cs typeface="DejaVu Serif"/>
              </a:rPr>
              <a:t> </a:t>
            </a:r>
            <a:r>
              <a:rPr sz="614" spc="-10" dirty="0">
                <a:latin typeface="Times New Roman"/>
                <a:cs typeface="Times New Roman"/>
              </a:rPr>
              <a:t>1</a:t>
            </a:r>
            <a:r>
              <a:rPr sz="614" spc="-10" dirty="0">
                <a:latin typeface="DejaVu Serif"/>
                <a:cs typeface="DejaVu Serif"/>
              </a:rPr>
              <a:t>,</a:t>
            </a:r>
            <a:r>
              <a:rPr sz="614" spc="-92" dirty="0">
                <a:latin typeface="DejaVu Serif"/>
                <a:cs typeface="DejaVu Serif"/>
              </a:rPr>
              <a:t> </a:t>
            </a:r>
            <a:r>
              <a:rPr sz="614" spc="-10" dirty="0">
                <a:latin typeface="Times New Roman"/>
                <a:cs typeface="Times New Roman"/>
              </a:rPr>
              <a:t>2</a:t>
            </a:r>
            <a:r>
              <a:rPr sz="614" spc="-10" dirty="0">
                <a:latin typeface="DejaVu Serif"/>
                <a:cs typeface="DejaVu Serif"/>
              </a:rPr>
              <a:t>,</a:t>
            </a:r>
            <a:r>
              <a:rPr sz="614" spc="-95" dirty="0">
                <a:latin typeface="DejaVu Serif"/>
                <a:cs typeface="DejaVu Serif"/>
              </a:rPr>
              <a:t> </a:t>
            </a:r>
            <a:r>
              <a:rPr sz="614" spc="-10" dirty="0">
                <a:latin typeface="Times New Roman"/>
                <a:cs typeface="Times New Roman"/>
              </a:rPr>
              <a:t>3</a:t>
            </a:r>
            <a:r>
              <a:rPr sz="614" spc="-10" dirty="0">
                <a:latin typeface="DejaVu Serif"/>
                <a:cs typeface="DejaVu Serif"/>
              </a:rPr>
              <a:t>,</a:t>
            </a:r>
            <a:r>
              <a:rPr sz="614" spc="-92" dirty="0">
                <a:latin typeface="DejaVu Serif"/>
                <a:cs typeface="DejaVu Serif"/>
              </a:rPr>
              <a:t> </a:t>
            </a:r>
            <a:r>
              <a:rPr sz="614" spc="14" dirty="0">
                <a:latin typeface="Times New Roman"/>
                <a:cs typeface="Times New Roman"/>
              </a:rPr>
              <a:t>4</a:t>
            </a:r>
            <a:r>
              <a:rPr sz="614" spc="14" dirty="0">
                <a:latin typeface="Arial"/>
                <a:cs typeface="Arial"/>
              </a:rPr>
              <a:t>).</a:t>
            </a:r>
            <a:endParaRPr sz="614">
              <a:latin typeface="Arial"/>
              <a:cs typeface="Arial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5399090" y="1819110"/>
            <a:ext cx="45460" cy="0"/>
          </a:xfrm>
          <a:custGeom>
            <a:avLst/>
            <a:gdLst/>
            <a:ahLst/>
            <a:cxnLst/>
            <a:rect l="l" t="t" r="r" b="b"/>
            <a:pathLst>
              <a:path w="66675">
                <a:moveTo>
                  <a:pt x="0" y="0"/>
                </a:moveTo>
                <a:lnTo>
                  <a:pt x="66332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8" name="object 8"/>
          <p:cNvSpPr txBox="1"/>
          <p:nvPr/>
        </p:nvSpPr>
        <p:spPr>
          <a:xfrm>
            <a:off x="3960608" y="1790393"/>
            <a:ext cx="1988993" cy="1435557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09102" indent="-100443">
              <a:spcBef>
                <a:spcPts val="65"/>
              </a:spcBef>
              <a:buFont typeface="Arial"/>
              <a:buAutoNum type="arabicPeriod" startAt="356"/>
              <a:tabLst>
                <a:tab pos="213008" algn="l"/>
              </a:tabLst>
            </a:pPr>
            <a:r>
              <a:rPr sz="614" spc="-17" dirty="0">
                <a:latin typeface="Arial"/>
                <a:cs typeface="Arial"/>
              </a:rPr>
              <a:t>The </a:t>
            </a:r>
            <a:r>
              <a:rPr sz="614" spc="-24" dirty="0">
                <a:latin typeface="Arial"/>
                <a:cs typeface="Arial"/>
              </a:rPr>
              <a:t>region </a:t>
            </a:r>
            <a:r>
              <a:rPr sz="614" spc="-37" dirty="0">
                <a:latin typeface="Arial"/>
                <a:cs typeface="Arial"/>
              </a:rPr>
              <a:t>above </a:t>
            </a:r>
            <a:r>
              <a:rPr sz="614" spc="-14" dirty="0">
                <a:latin typeface="Arial"/>
                <a:cs typeface="Arial"/>
              </a:rPr>
              <a:t>the </a:t>
            </a:r>
            <a:r>
              <a:rPr sz="614" spc="-27" dirty="0">
                <a:latin typeface="Arial"/>
                <a:cs typeface="Arial"/>
              </a:rPr>
              <a:t>graph </a:t>
            </a:r>
            <a:r>
              <a:rPr sz="614" spc="-10" dirty="0">
                <a:latin typeface="Arial"/>
                <a:cs typeface="Arial"/>
              </a:rPr>
              <a:t>of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0" dirty="0">
                <a:latin typeface="Times New Roman"/>
                <a:cs typeface="Times New Roman"/>
              </a:rPr>
              <a:t>= </a:t>
            </a:r>
            <a:r>
              <a:rPr sz="920" spc="66" baseline="40123" dirty="0">
                <a:latin typeface="DejaVu Sans"/>
                <a:cs typeface="DejaVu Sans"/>
              </a:rPr>
              <a:t>√</a:t>
            </a:r>
            <a:r>
              <a:rPr sz="614" spc="44" dirty="0">
                <a:latin typeface="DejaVu Serif"/>
                <a:cs typeface="DejaVu Serif"/>
              </a:rPr>
              <a:t>x</a:t>
            </a:r>
            <a:r>
              <a:rPr sz="614" spc="44" dirty="0">
                <a:latin typeface="Arial"/>
                <a:cs typeface="Arial"/>
              </a:rPr>
              <a:t>, </a:t>
            </a:r>
            <a:r>
              <a:rPr sz="614" spc="-31" dirty="0">
                <a:latin typeface="Arial"/>
                <a:cs typeface="Arial"/>
              </a:rPr>
              <a:t>below </a:t>
            </a:r>
            <a:r>
              <a:rPr sz="614" spc="-14" dirty="0">
                <a:latin typeface="Arial"/>
                <a:cs typeface="Arial"/>
              </a:rPr>
              <a:t>the</a:t>
            </a:r>
            <a:r>
              <a:rPr sz="614" spc="68" dirty="0">
                <a:latin typeface="Arial"/>
                <a:cs typeface="Arial"/>
              </a:rPr>
              <a:t> </a:t>
            </a:r>
            <a:r>
              <a:rPr sz="614" spc="-20" dirty="0">
                <a:latin typeface="Arial"/>
                <a:cs typeface="Arial"/>
              </a:rPr>
              <a:t>line</a:t>
            </a:r>
            <a:endParaRPr sz="614">
              <a:latin typeface="Arial"/>
              <a:cs typeface="Arial"/>
            </a:endParaRPr>
          </a:p>
          <a:p>
            <a:pPr marL="109102">
              <a:spcBef>
                <a:spcPts val="10"/>
              </a:spcBef>
            </a:pP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3" dirty="0">
                <a:latin typeface="Times New Roman"/>
                <a:cs typeface="Times New Roman"/>
              </a:rPr>
              <a:t>2</a:t>
            </a:r>
            <a:r>
              <a:rPr sz="614" spc="3" dirty="0">
                <a:latin typeface="Arial"/>
                <a:cs typeface="Arial"/>
              </a:rPr>
              <a:t>,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31" dirty="0">
                <a:latin typeface="Arial"/>
                <a:cs typeface="Arial"/>
              </a:rPr>
              <a:t>between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7" dirty="0">
                <a:latin typeface="Arial"/>
                <a:cs typeface="Arial"/>
              </a:rPr>
              <a:t>vertical </a:t>
            </a:r>
            <a:r>
              <a:rPr sz="614" spc="-24" dirty="0">
                <a:latin typeface="Arial"/>
                <a:cs typeface="Arial"/>
              </a:rPr>
              <a:t>lines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3" dirty="0">
                <a:latin typeface="Times New Roman"/>
                <a:cs typeface="Times New Roman"/>
              </a:rPr>
              <a:t>0</a:t>
            </a:r>
            <a:r>
              <a:rPr sz="614" spc="3" dirty="0">
                <a:latin typeface="Arial"/>
                <a:cs typeface="Arial"/>
              </a:rPr>
              <a:t>,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06" dirty="0">
                <a:latin typeface="Times New Roman"/>
                <a:cs typeface="Times New Roman"/>
              </a:rPr>
              <a:t> </a:t>
            </a:r>
            <a:r>
              <a:rPr sz="614" spc="3" dirty="0">
                <a:latin typeface="Times New Roman"/>
                <a:cs typeface="Times New Roman"/>
              </a:rPr>
              <a:t>4</a:t>
            </a:r>
            <a:r>
              <a:rPr sz="614" spc="3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215173" indent="-206514">
              <a:spcBef>
                <a:spcPts val="347"/>
              </a:spcBef>
              <a:buFont typeface="Arial"/>
              <a:buAutoNum type="arabicPeriod" startAt="357"/>
              <a:tabLst>
                <a:tab pos="215606" algn="l"/>
              </a:tabLst>
            </a:pP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region </a:t>
            </a:r>
            <a:r>
              <a:rPr sz="614" spc="-27" dirty="0">
                <a:latin typeface="Arial"/>
                <a:cs typeface="Arial"/>
              </a:rPr>
              <a:t>above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4" dirty="0">
                <a:latin typeface="DejaVu Serif"/>
                <a:cs typeface="DejaVu Serif"/>
              </a:rPr>
              <a:t>x</a:t>
            </a:r>
            <a:r>
              <a:rPr sz="614" spc="-14" dirty="0">
                <a:latin typeface="Arial"/>
                <a:cs typeface="Arial"/>
              </a:rPr>
              <a:t>-axis </a:t>
            </a:r>
            <a:r>
              <a:rPr sz="614" spc="-20" dirty="0">
                <a:latin typeface="Arial"/>
                <a:cs typeface="Arial"/>
              </a:rPr>
              <a:t>and </a:t>
            </a:r>
            <a:r>
              <a:rPr sz="614" spc="-17" dirty="0">
                <a:latin typeface="Arial"/>
                <a:cs typeface="Arial"/>
              </a:rPr>
              <a:t>below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graph</a:t>
            </a:r>
            <a:r>
              <a:rPr sz="614" spc="-10" dirty="0">
                <a:latin typeface="Arial"/>
                <a:cs typeface="Arial"/>
              </a:rPr>
              <a:t> </a:t>
            </a:r>
            <a:r>
              <a:rPr sz="614" dirty="0">
                <a:latin typeface="Arial"/>
                <a:cs typeface="Arial"/>
              </a:rPr>
              <a:t>of</a:t>
            </a:r>
            <a:endParaRPr sz="614">
              <a:latin typeface="Arial"/>
              <a:cs typeface="Arial"/>
            </a:endParaRPr>
          </a:p>
          <a:p>
            <a:pPr marL="109102">
              <a:spcBef>
                <a:spcPts val="10"/>
              </a:spcBef>
            </a:pP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37037" dirty="0">
                <a:latin typeface="Times New Roman"/>
                <a:cs typeface="Times New Roman"/>
              </a:rPr>
              <a:t>2</a:t>
            </a:r>
            <a:r>
              <a:rPr sz="614" spc="102" baseline="37037" dirty="0">
                <a:latin typeface="Times New Roman"/>
                <a:cs typeface="Times New Roman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58" dirty="0">
                <a:latin typeface="DejaVu Sans"/>
                <a:cs typeface="DejaVu Sans"/>
              </a:rPr>
              <a:t> 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41" baseline="37037" dirty="0">
                <a:latin typeface="Times New Roman"/>
                <a:cs typeface="Times New Roman"/>
              </a:rPr>
              <a:t>3</a:t>
            </a:r>
            <a:r>
              <a:rPr sz="614" spc="27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215173" indent="-206514">
              <a:spcBef>
                <a:spcPts val="344"/>
              </a:spcBef>
              <a:buFont typeface="Arial"/>
              <a:buAutoNum type="arabicPeriod" startAt="358"/>
              <a:tabLst>
                <a:tab pos="215606" algn="l"/>
              </a:tabLst>
            </a:pP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region </a:t>
            </a:r>
            <a:r>
              <a:rPr sz="614" spc="-27" dirty="0">
                <a:latin typeface="Arial"/>
                <a:cs typeface="Arial"/>
              </a:rPr>
              <a:t>above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4" dirty="0">
                <a:latin typeface="DejaVu Serif"/>
                <a:cs typeface="DejaVu Serif"/>
              </a:rPr>
              <a:t>x</a:t>
            </a:r>
            <a:r>
              <a:rPr sz="614" spc="-14" dirty="0">
                <a:latin typeface="Arial"/>
                <a:cs typeface="Arial"/>
              </a:rPr>
              <a:t>-axis </a:t>
            </a:r>
            <a:r>
              <a:rPr sz="614" spc="-20" dirty="0">
                <a:latin typeface="Arial"/>
                <a:cs typeface="Arial"/>
              </a:rPr>
              <a:t>and </a:t>
            </a:r>
            <a:r>
              <a:rPr sz="614" spc="-17" dirty="0">
                <a:latin typeface="Arial"/>
                <a:cs typeface="Arial"/>
              </a:rPr>
              <a:t>below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graph</a:t>
            </a:r>
            <a:r>
              <a:rPr sz="614" spc="-10" dirty="0">
                <a:latin typeface="Arial"/>
                <a:cs typeface="Arial"/>
              </a:rPr>
              <a:t> </a:t>
            </a:r>
            <a:r>
              <a:rPr sz="614" dirty="0">
                <a:latin typeface="Arial"/>
                <a:cs typeface="Arial"/>
              </a:rPr>
              <a:t>of</a:t>
            </a:r>
            <a:endParaRPr sz="614">
              <a:latin typeface="Arial"/>
              <a:cs typeface="Arial"/>
            </a:endParaRPr>
          </a:p>
          <a:p>
            <a:pPr marL="109102">
              <a:spcBef>
                <a:spcPts val="10"/>
              </a:spcBef>
            </a:pP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7" dirty="0">
                <a:latin typeface="Times New Roman"/>
                <a:cs typeface="Times New Roman"/>
              </a:rPr>
              <a:t>4</a:t>
            </a:r>
            <a:r>
              <a:rPr sz="614" spc="17" dirty="0">
                <a:latin typeface="DejaVu Serif"/>
                <a:cs typeface="DejaVu Serif"/>
              </a:rPr>
              <a:t>x</a:t>
            </a:r>
            <a:r>
              <a:rPr sz="614" spc="25" baseline="37037" dirty="0">
                <a:latin typeface="Times New Roman"/>
                <a:cs typeface="Times New Roman"/>
              </a:rPr>
              <a:t>2</a:t>
            </a:r>
            <a:r>
              <a:rPr sz="614" spc="102" baseline="37037" dirty="0">
                <a:latin typeface="Times New Roman"/>
                <a:cs typeface="Times New Roman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58" dirty="0">
                <a:latin typeface="DejaVu Sans"/>
                <a:cs typeface="DejaVu Sans"/>
              </a:rPr>
              <a:t> 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41" baseline="37037" dirty="0">
                <a:latin typeface="Times New Roman"/>
                <a:cs typeface="Times New Roman"/>
              </a:rPr>
              <a:t>4</a:t>
            </a:r>
            <a:r>
              <a:rPr sz="614" spc="27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215173" indent="-206514">
              <a:lnSpc>
                <a:spcPts val="712"/>
              </a:lnSpc>
              <a:spcBef>
                <a:spcPts val="344"/>
              </a:spcBef>
              <a:buFont typeface="Arial"/>
              <a:buAutoNum type="arabicPeriod" startAt="359"/>
              <a:tabLst>
                <a:tab pos="215606" algn="l"/>
              </a:tabLst>
            </a:pP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7" dirty="0">
                <a:latin typeface="Arial"/>
                <a:cs typeface="Arial"/>
              </a:rPr>
              <a:t>region </a:t>
            </a:r>
            <a:r>
              <a:rPr sz="614" spc="-27" dirty="0">
                <a:latin typeface="Arial"/>
                <a:cs typeface="Arial"/>
              </a:rPr>
              <a:t>above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4" dirty="0">
                <a:latin typeface="DejaVu Serif"/>
                <a:cs typeface="DejaVu Serif"/>
              </a:rPr>
              <a:t>x</a:t>
            </a:r>
            <a:r>
              <a:rPr sz="614" spc="-14" dirty="0">
                <a:latin typeface="Arial"/>
                <a:cs typeface="Arial"/>
              </a:rPr>
              <a:t>-axis </a:t>
            </a:r>
            <a:r>
              <a:rPr sz="614" spc="-20" dirty="0">
                <a:latin typeface="Arial"/>
                <a:cs typeface="Arial"/>
              </a:rPr>
              <a:t>and </a:t>
            </a:r>
            <a:r>
              <a:rPr sz="614" spc="-17" dirty="0">
                <a:latin typeface="Arial"/>
                <a:cs typeface="Arial"/>
              </a:rPr>
              <a:t>below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graph</a:t>
            </a:r>
            <a:r>
              <a:rPr sz="614" spc="-10" dirty="0">
                <a:latin typeface="Arial"/>
                <a:cs typeface="Arial"/>
              </a:rPr>
              <a:t> </a:t>
            </a:r>
            <a:r>
              <a:rPr sz="614" dirty="0">
                <a:latin typeface="Arial"/>
                <a:cs typeface="Arial"/>
              </a:rPr>
              <a:t>of</a:t>
            </a:r>
            <a:endParaRPr sz="614">
              <a:latin typeface="Arial"/>
              <a:cs typeface="Arial"/>
            </a:endParaRPr>
          </a:p>
          <a:p>
            <a:pPr marL="552435">
              <a:lnSpc>
                <a:spcPts val="252"/>
              </a:lnSpc>
            </a:pPr>
            <a:r>
              <a:rPr sz="409" spc="44" dirty="0">
                <a:latin typeface="Times New Roman"/>
                <a:cs typeface="Times New Roman"/>
              </a:rPr>
              <a:t>4</a:t>
            </a:r>
            <a:endParaRPr sz="409">
              <a:latin typeface="Times New Roman"/>
              <a:cs typeface="Times New Roman"/>
            </a:endParaRPr>
          </a:p>
          <a:p>
            <a:pPr marL="109102">
              <a:lnSpc>
                <a:spcPts val="518"/>
              </a:lnSpc>
            </a:pP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1</a:t>
            </a:r>
            <a:r>
              <a:rPr sz="614" spc="-14" dirty="0">
                <a:latin typeface="Times New Roman"/>
                <a:cs typeface="Times New Roman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58" dirty="0">
                <a:latin typeface="DejaVu Sans"/>
                <a:cs typeface="DejaVu Sans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82" dirty="0">
                <a:latin typeface="DejaVu Serif"/>
                <a:cs typeface="DejaVu Serif"/>
              </a:rPr>
              <a:t> </a:t>
            </a:r>
            <a:r>
              <a:rPr sz="614" spc="3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229027" indent="-220368">
              <a:spcBef>
                <a:spcPts val="347"/>
              </a:spcBef>
              <a:buFont typeface="Arial"/>
              <a:buAutoNum type="arabicPeriod" startAt="360"/>
              <a:tabLst>
                <a:tab pos="229460" algn="l"/>
              </a:tabLst>
            </a:pP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region </a:t>
            </a:r>
            <a:r>
              <a:rPr sz="614" spc="-24" dirty="0">
                <a:latin typeface="Arial"/>
                <a:cs typeface="Arial"/>
              </a:rPr>
              <a:t>above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0" dirty="0">
                <a:latin typeface="DejaVu Serif"/>
                <a:cs typeface="DejaVu Serif"/>
              </a:rPr>
              <a:t>x</a:t>
            </a:r>
            <a:r>
              <a:rPr sz="614" spc="-10" dirty="0">
                <a:latin typeface="Arial"/>
                <a:cs typeface="Arial"/>
              </a:rPr>
              <a:t>-axis, </a:t>
            </a:r>
            <a:r>
              <a:rPr sz="614" spc="-17" dirty="0">
                <a:latin typeface="Arial"/>
                <a:cs typeface="Arial"/>
              </a:rPr>
              <a:t>below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graph</a:t>
            </a:r>
            <a:r>
              <a:rPr sz="614" spc="99" dirty="0">
                <a:latin typeface="Arial"/>
                <a:cs typeface="Arial"/>
              </a:rPr>
              <a:t> </a:t>
            </a:r>
            <a:r>
              <a:rPr sz="614" dirty="0">
                <a:latin typeface="Arial"/>
                <a:cs typeface="Arial"/>
              </a:rPr>
              <a:t>of</a:t>
            </a:r>
            <a:endParaRPr sz="614">
              <a:latin typeface="Arial"/>
              <a:cs typeface="Arial"/>
            </a:endParaRPr>
          </a:p>
          <a:p>
            <a:pPr marL="109102">
              <a:spcBef>
                <a:spcPts val="10"/>
              </a:spcBef>
            </a:pP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3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17" dirty="0">
                <a:latin typeface="Times New Roman"/>
                <a:cs typeface="Times New Roman"/>
              </a:rPr>
              <a:t>sin</a:t>
            </a:r>
            <a:r>
              <a:rPr sz="614" spc="-51" dirty="0">
                <a:latin typeface="Times New Roman"/>
                <a:cs typeface="Times New Roman"/>
              </a:rPr>
              <a:t> </a:t>
            </a:r>
            <a:r>
              <a:rPr sz="614" spc="3" dirty="0">
                <a:latin typeface="DejaVu Serif"/>
                <a:cs typeface="DejaVu Serif"/>
              </a:rPr>
              <a:t>x</a:t>
            </a:r>
            <a:r>
              <a:rPr sz="614" spc="3" dirty="0">
                <a:latin typeface="Arial"/>
                <a:cs typeface="Arial"/>
              </a:rPr>
              <a:t>,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-27" dirty="0">
                <a:latin typeface="Arial"/>
                <a:cs typeface="Arial"/>
              </a:rPr>
              <a:t>and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-31" dirty="0">
                <a:latin typeface="Arial"/>
                <a:cs typeface="Arial"/>
              </a:rPr>
              <a:t>between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20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20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Times New Roman"/>
                <a:cs typeface="Times New Roman"/>
              </a:rPr>
              <a:t>0</a:t>
            </a:r>
            <a:r>
              <a:rPr sz="614" spc="55" dirty="0">
                <a:latin typeface="Times New Roman"/>
                <a:cs typeface="Times New Roman"/>
              </a:rPr>
              <a:t> </a:t>
            </a:r>
            <a:r>
              <a:rPr sz="614" spc="-27" dirty="0">
                <a:latin typeface="Arial"/>
                <a:cs typeface="Arial"/>
              </a:rPr>
              <a:t>and</a:t>
            </a:r>
            <a:r>
              <a:rPr sz="614" spc="37" dirty="0">
                <a:latin typeface="Arial"/>
                <a:cs typeface="Arial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spc="-20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7" dirty="0">
                <a:latin typeface="Times New Roman"/>
                <a:cs typeface="Times New Roman"/>
              </a:rPr>
              <a:t> </a:t>
            </a:r>
            <a:r>
              <a:rPr sz="614" spc="-10" dirty="0">
                <a:latin typeface="DejaVu Serif"/>
                <a:cs typeface="DejaVu Serif"/>
              </a:rPr>
              <a:t>π</a:t>
            </a:r>
            <a:r>
              <a:rPr sz="614" spc="-10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  <a:p>
            <a:pPr marL="109102" marR="3464" indent="-100443" algn="just">
              <a:lnSpc>
                <a:spcPct val="101499"/>
              </a:lnSpc>
              <a:spcBef>
                <a:spcPts val="334"/>
              </a:spcBef>
              <a:buFont typeface="Arial"/>
              <a:buAutoNum type="arabicPeriod" startAt="361"/>
              <a:tabLst>
                <a:tab pos="229460" algn="l"/>
              </a:tabLst>
            </a:pP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region </a:t>
            </a:r>
            <a:r>
              <a:rPr sz="614" spc="-24" dirty="0">
                <a:latin typeface="Arial"/>
                <a:cs typeface="Arial"/>
              </a:rPr>
              <a:t>above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0" dirty="0">
                <a:latin typeface="DejaVu Serif"/>
                <a:cs typeface="DejaVu Serif"/>
              </a:rPr>
              <a:t>x</a:t>
            </a:r>
            <a:r>
              <a:rPr sz="614" spc="-10" dirty="0">
                <a:latin typeface="Arial"/>
                <a:cs typeface="Arial"/>
              </a:rPr>
              <a:t>-axis, </a:t>
            </a:r>
            <a:r>
              <a:rPr sz="614" spc="-17" dirty="0">
                <a:latin typeface="Arial"/>
                <a:cs typeface="Arial"/>
              </a:rPr>
              <a:t>below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graph </a:t>
            </a:r>
            <a:r>
              <a:rPr sz="614" dirty="0">
                <a:latin typeface="Arial"/>
                <a:cs typeface="Arial"/>
              </a:rPr>
              <a:t>of  </a:t>
            </a:r>
            <a:r>
              <a:rPr sz="614" spc="75" dirty="0">
                <a:latin typeface="DejaVu Serif"/>
                <a:cs typeface="DejaVu Serif"/>
              </a:rPr>
              <a:t>f </a:t>
            </a:r>
            <a:r>
              <a:rPr sz="614" spc="31" dirty="0">
                <a:latin typeface="Times New Roman"/>
                <a:cs typeface="Times New Roman"/>
              </a:rPr>
              <a:t>(</a:t>
            </a:r>
            <a:r>
              <a:rPr sz="614" spc="31" dirty="0">
                <a:latin typeface="DejaVu Serif"/>
                <a:cs typeface="DejaVu Serif"/>
              </a:rPr>
              <a:t>x</a:t>
            </a:r>
            <a:r>
              <a:rPr sz="614" spc="31" dirty="0">
                <a:latin typeface="Times New Roman"/>
                <a:cs typeface="Times New Roman"/>
              </a:rPr>
              <a:t>) </a:t>
            </a:r>
            <a:r>
              <a:rPr sz="614" spc="150" dirty="0">
                <a:latin typeface="Times New Roman"/>
                <a:cs typeface="Times New Roman"/>
              </a:rPr>
              <a:t>= </a:t>
            </a:r>
            <a:r>
              <a:rPr sz="614" spc="44" dirty="0">
                <a:latin typeface="Times New Roman"/>
                <a:cs typeface="Times New Roman"/>
              </a:rPr>
              <a:t>1</a:t>
            </a:r>
            <a:r>
              <a:rPr sz="614" spc="44" dirty="0">
                <a:latin typeface="DejaVu Serif"/>
                <a:cs typeface="DejaVu Serif"/>
              </a:rPr>
              <a:t>/</a:t>
            </a:r>
            <a:r>
              <a:rPr sz="614" spc="44" dirty="0">
                <a:latin typeface="Times New Roman"/>
                <a:cs typeface="Times New Roman"/>
              </a:rPr>
              <a:t>(1 </a:t>
            </a:r>
            <a:r>
              <a:rPr sz="614" spc="150" dirty="0">
                <a:latin typeface="Times New Roman"/>
                <a:cs typeface="Times New Roman"/>
              </a:rPr>
              <a:t>+ </a:t>
            </a:r>
            <a:r>
              <a:rPr sz="614" spc="41" dirty="0">
                <a:latin typeface="DejaVu Serif"/>
                <a:cs typeface="DejaVu Serif"/>
              </a:rPr>
              <a:t>x</a:t>
            </a:r>
            <a:r>
              <a:rPr sz="614" spc="61" baseline="37037" dirty="0">
                <a:latin typeface="Times New Roman"/>
                <a:cs typeface="Times New Roman"/>
              </a:rPr>
              <a:t>2</a:t>
            </a:r>
            <a:r>
              <a:rPr sz="614" spc="41" dirty="0">
                <a:latin typeface="Times New Roman"/>
                <a:cs typeface="Times New Roman"/>
              </a:rPr>
              <a:t>) </a:t>
            </a:r>
            <a:r>
              <a:rPr sz="614" spc="3" dirty="0">
                <a:latin typeface="Arial"/>
                <a:cs typeface="Arial"/>
              </a:rPr>
              <a:t>(a </a:t>
            </a:r>
            <a:r>
              <a:rPr sz="614" spc="-20" dirty="0">
                <a:latin typeface="Arial"/>
                <a:cs typeface="Arial"/>
              </a:rPr>
              <a:t>curve </a:t>
            </a:r>
            <a:r>
              <a:rPr sz="614" spc="-14" dirty="0">
                <a:latin typeface="Arial"/>
                <a:cs typeface="Arial"/>
              </a:rPr>
              <a:t>known </a:t>
            </a:r>
            <a:r>
              <a:rPr sz="614" spc="-51" dirty="0">
                <a:latin typeface="Arial"/>
                <a:cs typeface="Arial"/>
              </a:rPr>
              <a:t>as </a:t>
            </a:r>
            <a:r>
              <a:rPr sz="614" i="1" spc="-3" dirty="0">
                <a:latin typeface="Arial"/>
                <a:cs typeface="Arial"/>
              </a:rPr>
              <a:t>Maria </a:t>
            </a:r>
            <a:r>
              <a:rPr sz="614" i="1" spc="-17" dirty="0">
                <a:latin typeface="Arial"/>
                <a:cs typeface="Arial"/>
              </a:rPr>
              <a:t>Agnesi’s  </a:t>
            </a:r>
            <a:r>
              <a:rPr sz="614" i="1" spc="7" dirty="0">
                <a:latin typeface="Arial"/>
                <a:cs typeface="Arial"/>
              </a:rPr>
              <a:t>witch</a:t>
            </a:r>
            <a:r>
              <a:rPr sz="614" spc="7" dirty="0">
                <a:latin typeface="Arial"/>
                <a:cs typeface="Arial"/>
              </a:rPr>
              <a:t>),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31" dirty="0">
                <a:latin typeface="Arial"/>
                <a:cs typeface="Arial"/>
              </a:rPr>
              <a:t>between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= </a:t>
            </a:r>
            <a:r>
              <a:rPr sz="614" spc="7" dirty="0">
                <a:latin typeface="Times New Roman"/>
                <a:cs typeface="Times New Roman"/>
              </a:rPr>
              <a:t>0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r>
              <a:rPr sz="614" spc="119" dirty="0">
                <a:latin typeface="Times New Roman"/>
                <a:cs typeface="Times New Roman"/>
              </a:rPr>
              <a:t> </a:t>
            </a:r>
            <a:r>
              <a:rPr sz="614" spc="3" dirty="0">
                <a:latin typeface="Times New Roman"/>
                <a:cs typeface="Times New Roman"/>
              </a:rPr>
              <a:t>1</a:t>
            </a:r>
            <a:r>
              <a:rPr sz="614" spc="3" dirty="0">
                <a:latin typeface="Arial"/>
                <a:cs typeface="Arial"/>
              </a:rPr>
              <a:t>.</a:t>
            </a:r>
            <a:endParaRPr sz="614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142118" y="623425"/>
            <a:ext cx="198899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362.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region </a:t>
            </a:r>
            <a:r>
              <a:rPr sz="614" spc="-24" dirty="0">
                <a:latin typeface="Arial"/>
                <a:cs typeface="Arial"/>
              </a:rPr>
              <a:t>between </a:t>
            </a:r>
            <a:r>
              <a:rPr sz="614" spc="-3" dirty="0">
                <a:latin typeface="Arial"/>
                <a:cs typeface="Arial"/>
              </a:rPr>
              <a:t>the </a:t>
            </a:r>
            <a:r>
              <a:rPr sz="614" spc="-14" dirty="0">
                <a:latin typeface="Arial"/>
                <a:cs typeface="Arial"/>
              </a:rPr>
              <a:t>graph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-37" dirty="0">
                <a:latin typeface="DejaVu Serif"/>
                <a:cs typeface="DejaVu Serif"/>
              </a:rPr>
              <a:t>y </a:t>
            </a:r>
            <a:r>
              <a:rPr sz="614" spc="150" dirty="0">
                <a:latin typeface="Times New Roman"/>
                <a:cs typeface="Times New Roman"/>
              </a:rPr>
              <a:t>= </a:t>
            </a:r>
            <a:r>
              <a:rPr sz="614" spc="41" dirty="0">
                <a:latin typeface="Times New Roman"/>
                <a:cs typeface="Times New Roman"/>
              </a:rPr>
              <a:t>1</a:t>
            </a:r>
            <a:r>
              <a:rPr sz="614" spc="41" dirty="0">
                <a:latin typeface="DejaVu Serif"/>
                <a:cs typeface="DejaVu Serif"/>
              </a:rPr>
              <a:t>/x </a:t>
            </a:r>
            <a:r>
              <a:rPr sz="614" spc="-20" dirty="0">
                <a:latin typeface="Arial"/>
                <a:cs typeface="Arial"/>
              </a:rPr>
              <a:t>and</a:t>
            </a:r>
            <a:r>
              <a:rPr sz="614" spc="-31" dirty="0">
                <a:latin typeface="Arial"/>
                <a:cs typeface="Arial"/>
              </a:rPr>
              <a:t> </a:t>
            </a:r>
            <a:r>
              <a:rPr sz="614" spc="-3" dirty="0">
                <a:latin typeface="Arial"/>
                <a:cs typeface="Arial"/>
              </a:rPr>
              <a:t>the</a:t>
            </a:r>
            <a:endParaRPr sz="614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242624" y="718320"/>
            <a:ext cx="1888548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10" dirty="0">
                <a:latin typeface="DejaVu Serif"/>
                <a:cs typeface="DejaVu Serif"/>
              </a:rPr>
              <a:t>x</a:t>
            </a:r>
            <a:r>
              <a:rPr sz="614" spc="-10" dirty="0">
                <a:latin typeface="Arial"/>
                <a:cs typeface="Arial"/>
              </a:rPr>
              <a:t>-axis, </a:t>
            </a:r>
            <a:r>
              <a:rPr sz="614" spc="-20" dirty="0">
                <a:latin typeface="Arial"/>
                <a:cs typeface="Arial"/>
              </a:rPr>
              <a:t>and </a:t>
            </a:r>
            <a:r>
              <a:rPr sz="614" spc="-24" dirty="0">
                <a:latin typeface="Arial"/>
                <a:cs typeface="Arial"/>
              </a:rPr>
              <a:t>between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50" dirty="0">
                <a:latin typeface="Times New Roman"/>
                <a:cs typeface="Times New Roman"/>
              </a:rPr>
              <a:t>= </a:t>
            </a:r>
            <a:r>
              <a:rPr sz="614" spc="-34" dirty="0">
                <a:latin typeface="DejaVu Serif"/>
                <a:cs typeface="DejaVu Serif"/>
              </a:rPr>
              <a:t>a </a:t>
            </a:r>
            <a:r>
              <a:rPr sz="614" spc="-20" dirty="0">
                <a:latin typeface="Arial"/>
                <a:cs typeface="Arial"/>
              </a:rPr>
              <a:t>and </a:t>
            </a:r>
            <a:r>
              <a:rPr sz="614" spc="7" dirty="0">
                <a:latin typeface="DejaVu Serif"/>
                <a:cs typeface="DejaVu Serif"/>
              </a:rPr>
              <a:t>x </a:t>
            </a:r>
            <a:r>
              <a:rPr sz="614" spc="150" dirty="0">
                <a:latin typeface="Times New Roman"/>
                <a:cs typeface="Times New Roman"/>
              </a:rPr>
              <a:t>= </a:t>
            </a:r>
            <a:r>
              <a:rPr sz="614" spc="-126" dirty="0">
                <a:latin typeface="DejaVu Serif"/>
                <a:cs typeface="DejaVu Serif"/>
              </a:rPr>
              <a:t>b </a:t>
            </a:r>
            <a:r>
              <a:rPr sz="614" spc="-14" dirty="0">
                <a:latin typeface="Arial"/>
                <a:cs typeface="Arial"/>
              </a:rPr>
              <a:t>(here </a:t>
            </a:r>
            <a:r>
              <a:rPr sz="614" spc="10" dirty="0">
                <a:latin typeface="Times New Roman"/>
                <a:cs typeface="Times New Roman"/>
              </a:rPr>
              <a:t>0 </a:t>
            </a:r>
            <a:r>
              <a:rPr sz="614" spc="-27" dirty="0">
                <a:latin typeface="DejaVu Serif"/>
                <a:cs typeface="DejaVu Serif"/>
              </a:rPr>
              <a:t>&lt; </a:t>
            </a:r>
            <a:r>
              <a:rPr sz="614" spc="-34" dirty="0">
                <a:latin typeface="DejaVu Serif"/>
                <a:cs typeface="DejaVu Serif"/>
              </a:rPr>
              <a:t>a </a:t>
            </a:r>
            <a:r>
              <a:rPr sz="614" spc="-27" dirty="0">
                <a:latin typeface="DejaVu Serif"/>
                <a:cs typeface="DejaVu Serif"/>
              </a:rPr>
              <a:t>&lt;</a:t>
            </a:r>
            <a:r>
              <a:rPr sz="614" spc="-31" dirty="0">
                <a:latin typeface="DejaVu Serif"/>
                <a:cs typeface="DejaVu Serif"/>
              </a:rPr>
              <a:t> </a:t>
            </a:r>
            <a:r>
              <a:rPr sz="614" spc="-126" dirty="0">
                <a:latin typeface="DejaVu Serif"/>
                <a:cs typeface="DejaVu Serif"/>
              </a:rPr>
              <a:t>b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20130" y="752913"/>
            <a:ext cx="7533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-266" dirty="0">
                <a:latin typeface="DejaVu Sans"/>
                <a:cs typeface="DejaVu Sans"/>
              </a:rPr>
              <a:t>√</a:t>
            </a:r>
            <a:endParaRPr sz="614">
              <a:latin typeface="DejaVu Sans"/>
              <a:cs typeface="DejaVu Sans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7695291" y="837567"/>
            <a:ext cx="40265" cy="0"/>
          </a:xfrm>
          <a:custGeom>
            <a:avLst/>
            <a:gdLst/>
            <a:ahLst/>
            <a:cxnLst/>
            <a:rect l="l" t="t" r="r" b="b"/>
            <a:pathLst>
              <a:path w="59054">
                <a:moveTo>
                  <a:pt x="0" y="0"/>
                </a:moveTo>
                <a:lnTo>
                  <a:pt x="58521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3" name="object 13"/>
          <p:cNvSpPr txBox="1"/>
          <p:nvPr/>
        </p:nvSpPr>
        <p:spPr>
          <a:xfrm>
            <a:off x="6242624" y="817155"/>
            <a:ext cx="1888548" cy="197944"/>
          </a:xfrm>
          <a:prstGeom prst="rect">
            <a:avLst/>
          </a:prstGeom>
        </p:spPr>
        <p:txBody>
          <a:bodyPr vert="horz" wrap="square" lIns="0" tIns="6927" rIns="0" bIns="0" rtlCol="0">
            <a:spAutoFit/>
          </a:bodyPr>
          <a:lstStyle/>
          <a:p>
            <a:pPr marL="8659" marR="3464">
              <a:lnSpc>
                <a:spcPct val="101499"/>
              </a:lnSpc>
              <a:spcBef>
                <a:spcPts val="55"/>
              </a:spcBef>
              <a:tabLst>
                <a:tab pos="1452524" algn="l"/>
              </a:tabLst>
            </a:pPr>
            <a:r>
              <a:rPr sz="614" spc="-41" dirty="0">
                <a:latin typeface="Arial"/>
                <a:cs typeface="Arial"/>
              </a:rPr>
              <a:t>are  </a:t>
            </a:r>
            <a:r>
              <a:rPr sz="614" spc="-20" dirty="0">
                <a:latin typeface="Arial"/>
                <a:cs typeface="Arial"/>
              </a:rPr>
              <a:t>constants, </a:t>
            </a:r>
            <a:r>
              <a:rPr sz="614" spc="-24" dirty="0">
                <a:latin typeface="Arial"/>
                <a:cs typeface="Arial"/>
              </a:rPr>
              <a:t>e.g.  </a:t>
            </a:r>
            <a:r>
              <a:rPr sz="614" spc="-41" dirty="0">
                <a:latin typeface="Arial"/>
                <a:cs typeface="Arial"/>
              </a:rPr>
              <a:t>choose  </a:t>
            </a:r>
            <a:r>
              <a:rPr sz="614" spc="-34" dirty="0">
                <a:latin typeface="DejaVu Serif"/>
                <a:cs typeface="DejaVu Serif"/>
              </a:rPr>
              <a:t>a </a:t>
            </a:r>
            <a:r>
              <a:rPr sz="614" spc="136" dirty="0">
                <a:latin typeface="Times New Roman"/>
                <a:cs typeface="Times New Roman"/>
              </a:rPr>
              <a:t>= </a:t>
            </a:r>
            <a:r>
              <a:rPr sz="614" dirty="0">
                <a:latin typeface="Times New Roman"/>
                <a:cs typeface="Times New Roman"/>
              </a:rPr>
              <a:t>1 </a:t>
            </a:r>
            <a:r>
              <a:rPr sz="614" spc="-31" dirty="0">
                <a:latin typeface="Arial"/>
                <a:cs typeface="Arial"/>
              </a:rPr>
              <a:t>and</a:t>
            </a:r>
            <a:r>
              <a:rPr sz="614" spc="-106" dirty="0">
                <a:latin typeface="Arial"/>
                <a:cs typeface="Arial"/>
              </a:rPr>
              <a:t> </a:t>
            </a:r>
            <a:r>
              <a:rPr sz="614" spc="-126" dirty="0">
                <a:latin typeface="DejaVu Serif"/>
                <a:cs typeface="DejaVu Serif"/>
              </a:rPr>
              <a:t>b </a:t>
            </a:r>
            <a:r>
              <a:rPr sz="614" spc="-85" dirty="0">
                <a:latin typeface="DejaVu Serif"/>
                <a:cs typeface="DejaVu Serif"/>
              </a:rPr>
              <a:t> </a:t>
            </a:r>
            <a:r>
              <a:rPr sz="614" spc="136" dirty="0">
                <a:latin typeface="Times New Roman"/>
                <a:cs typeface="Times New Roman"/>
              </a:rPr>
              <a:t>=	</a:t>
            </a:r>
            <a:r>
              <a:rPr sz="614" spc="7" dirty="0">
                <a:latin typeface="Times New Roman"/>
                <a:cs typeface="Times New Roman"/>
              </a:rPr>
              <a:t>2 </a:t>
            </a:r>
            <a:r>
              <a:rPr sz="614" spc="14" dirty="0">
                <a:latin typeface="Arial"/>
                <a:cs typeface="Arial"/>
              </a:rPr>
              <a:t>if </a:t>
            </a:r>
            <a:r>
              <a:rPr sz="614" spc="-31" dirty="0">
                <a:latin typeface="Arial"/>
                <a:cs typeface="Arial"/>
              </a:rPr>
              <a:t>you </a:t>
            </a:r>
            <a:r>
              <a:rPr sz="614" spc="-41" dirty="0">
                <a:latin typeface="Arial"/>
                <a:cs typeface="Arial"/>
              </a:rPr>
              <a:t>have  </a:t>
            </a:r>
            <a:r>
              <a:rPr sz="614" spc="-20" dirty="0">
                <a:latin typeface="Arial"/>
                <a:cs typeface="Arial"/>
              </a:rPr>
              <a:t>something against </a:t>
            </a:r>
            <a:r>
              <a:rPr sz="614" spc="-14" dirty="0">
                <a:latin typeface="Arial"/>
                <a:cs typeface="Arial"/>
              </a:rPr>
              <a:t>either </a:t>
            </a:r>
            <a:r>
              <a:rPr sz="614" dirty="0">
                <a:latin typeface="Arial"/>
                <a:cs typeface="Arial"/>
              </a:rPr>
              <a:t>letter </a:t>
            </a:r>
            <a:r>
              <a:rPr sz="614" spc="-34" dirty="0">
                <a:latin typeface="DejaVu Serif"/>
                <a:cs typeface="DejaVu Serif"/>
              </a:rPr>
              <a:t>a </a:t>
            </a:r>
            <a:r>
              <a:rPr sz="614" spc="-20" dirty="0">
                <a:latin typeface="Arial"/>
                <a:cs typeface="Arial"/>
              </a:rPr>
              <a:t>or</a:t>
            </a:r>
            <a:r>
              <a:rPr sz="614" spc="-14" dirty="0">
                <a:latin typeface="Arial"/>
                <a:cs typeface="Arial"/>
              </a:rPr>
              <a:t> </a:t>
            </a:r>
            <a:r>
              <a:rPr sz="614" spc="-27" dirty="0">
                <a:latin typeface="DejaVu Serif"/>
                <a:cs typeface="DejaVu Serif"/>
              </a:rPr>
              <a:t>b</a:t>
            </a:r>
            <a:r>
              <a:rPr sz="614" spc="-27" dirty="0">
                <a:latin typeface="Arial"/>
                <a:cs typeface="Arial"/>
              </a:rPr>
              <a:t>.)</a:t>
            </a:r>
            <a:endParaRPr sz="614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142119" y="1066364"/>
            <a:ext cx="196258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363.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region </a:t>
            </a:r>
            <a:r>
              <a:rPr sz="614" spc="-31" dirty="0">
                <a:latin typeface="Arial"/>
                <a:cs typeface="Arial"/>
              </a:rPr>
              <a:t>above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17" dirty="0">
                <a:latin typeface="DejaVu Serif"/>
                <a:cs typeface="DejaVu Serif"/>
              </a:rPr>
              <a:t>x</a:t>
            </a:r>
            <a:r>
              <a:rPr sz="614" spc="-17" dirty="0">
                <a:latin typeface="Arial"/>
                <a:cs typeface="Arial"/>
              </a:rPr>
              <a:t>-axis </a:t>
            </a:r>
            <a:r>
              <a:rPr sz="614" spc="-27" dirty="0">
                <a:latin typeface="Arial"/>
                <a:cs typeface="Arial"/>
              </a:rPr>
              <a:t>and </a:t>
            </a:r>
            <a:r>
              <a:rPr sz="614" spc="-24" dirty="0">
                <a:latin typeface="Arial"/>
                <a:cs typeface="Arial"/>
              </a:rPr>
              <a:t>below </a:t>
            </a:r>
            <a:r>
              <a:rPr sz="614" spc="-10" dirty="0">
                <a:latin typeface="Arial"/>
                <a:cs typeface="Arial"/>
              </a:rPr>
              <a:t>the </a:t>
            </a:r>
            <a:r>
              <a:rPr sz="614" spc="-20" dirty="0">
                <a:latin typeface="Arial"/>
                <a:cs typeface="Arial"/>
              </a:rPr>
              <a:t>graph </a:t>
            </a:r>
            <a:r>
              <a:rPr sz="614" spc="-3" dirty="0">
                <a:latin typeface="Arial"/>
                <a:cs typeface="Arial"/>
              </a:rPr>
              <a:t>of</a:t>
            </a:r>
            <a:endParaRPr sz="614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784450" y="1236783"/>
            <a:ext cx="256309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5" dirty="0">
                <a:latin typeface="DejaVu Serif"/>
                <a:cs typeface="DejaVu Serif"/>
              </a:rPr>
              <a:t>f</a:t>
            </a:r>
            <a:r>
              <a:rPr sz="614" spc="-143" dirty="0">
                <a:latin typeface="DejaVu Serif"/>
                <a:cs typeface="DejaVu Serif"/>
              </a:rPr>
              <a:t> </a:t>
            </a:r>
            <a:r>
              <a:rPr sz="614" spc="27" dirty="0">
                <a:latin typeface="Times New Roman"/>
                <a:cs typeface="Times New Roman"/>
              </a:rPr>
              <a:t>(</a:t>
            </a:r>
            <a:r>
              <a:rPr sz="614" spc="27" dirty="0">
                <a:latin typeface="DejaVu Serif"/>
                <a:cs typeface="DejaVu Serif"/>
              </a:rPr>
              <a:t>x</a:t>
            </a:r>
            <a:r>
              <a:rPr sz="614" spc="27" dirty="0">
                <a:latin typeface="Times New Roman"/>
                <a:cs typeface="Times New Roman"/>
              </a:rPr>
              <a:t>)</a:t>
            </a:r>
            <a:r>
              <a:rPr sz="614" spc="-10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7055669" y="1186569"/>
            <a:ext cx="363682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09121" algn="l"/>
              </a:tabLst>
            </a:pPr>
            <a:r>
              <a:rPr sz="614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</a:t>
            </a:r>
            <a:r>
              <a:rPr sz="614" u="sng" spc="-5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u="sng" spc="7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614" u="sng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  </a:t>
            </a:r>
            <a:r>
              <a:rPr sz="614" u="sng" spc="-51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614" dirty="0">
                <a:latin typeface="Times New Roman"/>
                <a:cs typeface="Times New Roman"/>
              </a:rPr>
              <a:t>	</a:t>
            </a:r>
            <a:r>
              <a:rPr sz="614" u="sng" spc="7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055669" y="1289439"/>
            <a:ext cx="361084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12151" algn="l"/>
              </a:tabLst>
            </a:pPr>
            <a:r>
              <a:rPr sz="614" spc="7" dirty="0">
                <a:latin typeface="Times New Roman"/>
                <a:cs typeface="Times New Roman"/>
              </a:rPr>
              <a:t>1</a:t>
            </a:r>
            <a:r>
              <a:rPr sz="614" spc="-14" dirty="0">
                <a:latin typeface="Times New Roman"/>
                <a:cs typeface="Times New Roman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+</a:t>
            </a:r>
            <a:r>
              <a:rPr sz="614" spc="-14" dirty="0">
                <a:latin typeface="Times New Roman"/>
                <a:cs typeface="Times New Roman"/>
              </a:rPr>
              <a:t> </a:t>
            </a:r>
            <a:r>
              <a:rPr sz="614" spc="7" dirty="0">
                <a:latin typeface="DejaVu Serif"/>
                <a:cs typeface="DejaVu Serif"/>
              </a:rPr>
              <a:t>x</a:t>
            </a:r>
            <a:r>
              <a:rPr sz="614" dirty="0">
                <a:latin typeface="DejaVu Serif"/>
                <a:cs typeface="DejaVu Serif"/>
              </a:rPr>
              <a:t>	</a:t>
            </a:r>
            <a:r>
              <a:rPr sz="614" spc="7" dirty="0">
                <a:latin typeface="Times New Roman"/>
                <a:cs typeface="Times New Roman"/>
              </a:rPr>
              <a:t>2</a:t>
            </a:r>
            <a:endParaRPr sz="614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266415" y="1236783"/>
            <a:ext cx="32298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71878" algn="l"/>
              </a:tabLst>
            </a:pPr>
            <a:r>
              <a:rPr sz="614" spc="139" dirty="0">
                <a:latin typeface="Times New Roman"/>
                <a:cs typeface="Times New Roman"/>
              </a:rPr>
              <a:t>+	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99" dirty="0">
                <a:latin typeface="DejaVu Sans"/>
                <a:cs typeface="DejaVu Sans"/>
              </a:rPr>
              <a:t> </a:t>
            </a:r>
            <a:r>
              <a:rPr sz="614" spc="-10" dirty="0">
                <a:latin typeface="Times New Roman"/>
                <a:cs typeface="Times New Roman"/>
              </a:rPr>
              <a:t>1</a:t>
            </a:r>
            <a:r>
              <a:rPr sz="614" spc="-10" dirty="0">
                <a:latin typeface="DejaVu Serif"/>
                <a:cs typeface="DejaVu Serif"/>
              </a:rPr>
              <a:t>.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142118" y="1465028"/>
            <a:ext cx="52474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b="1" dirty="0">
                <a:latin typeface="Arial"/>
                <a:cs typeface="Arial"/>
              </a:rPr>
              <a:t>364.</a:t>
            </a:r>
            <a:r>
              <a:rPr sz="614" b="1" spc="51" dirty="0">
                <a:latin typeface="Arial"/>
                <a:cs typeface="Arial"/>
              </a:rPr>
              <a:t> </a:t>
            </a:r>
            <a:r>
              <a:rPr sz="614" spc="-24" dirty="0">
                <a:latin typeface="Arial"/>
                <a:cs typeface="Arial"/>
              </a:rPr>
              <a:t>Compute</a:t>
            </a:r>
            <a:endParaRPr sz="614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921090" y="1514021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7000883" y="1561229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965416" y="1716746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0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7050128" y="1544708"/>
            <a:ext cx="333375" cy="11089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8320">
              <a:lnSpc>
                <a:spcPts val="368"/>
              </a:lnSpc>
              <a:spcBef>
                <a:spcPts val="65"/>
              </a:spcBef>
              <a:tabLst>
                <a:tab pos="323841" algn="l"/>
              </a:tabLst>
            </a:pPr>
            <a:r>
              <a:rPr sz="614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614">
              <a:latin typeface="Times New Roman"/>
              <a:cs typeface="Times New Roman"/>
            </a:endParaRPr>
          </a:p>
          <a:p>
            <a:pPr marL="8659">
              <a:lnSpc>
                <a:spcPts val="368"/>
              </a:lnSpc>
            </a:pPr>
            <a:r>
              <a:rPr sz="614" spc="290" dirty="0">
                <a:latin typeface="Arial"/>
                <a:cs typeface="Arial"/>
              </a:rPr>
              <a:t>√</a:t>
            </a:r>
            <a:endParaRPr sz="614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129922" y="1619697"/>
            <a:ext cx="322551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123" dirty="0">
                <a:latin typeface="DejaVu Sans"/>
                <a:cs typeface="DejaVu Sans"/>
              </a:rPr>
              <a:t> </a:t>
            </a:r>
            <a:r>
              <a:rPr sz="614" spc="3" dirty="0">
                <a:latin typeface="DejaVu Serif"/>
                <a:cs typeface="DejaVu Serif"/>
              </a:rPr>
              <a:t>x</a:t>
            </a:r>
            <a:r>
              <a:rPr sz="614" spc="5" baseline="23148" dirty="0">
                <a:latin typeface="Times New Roman"/>
                <a:cs typeface="Times New Roman"/>
              </a:rPr>
              <a:t>2</a:t>
            </a:r>
            <a:r>
              <a:rPr sz="614" spc="3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7577692" y="1820556"/>
            <a:ext cx="218642" cy="0"/>
          </a:xfrm>
          <a:custGeom>
            <a:avLst/>
            <a:gdLst/>
            <a:ahLst/>
            <a:cxnLst/>
            <a:rect l="l" t="t" r="r" b="b"/>
            <a:pathLst>
              <a:path w="320675">
                <a:moveTo>
                  <a:pt x="0" y="0"/>
                </a:moveTo>
                <a:lnTo>
                  <a:pt x="320611" y="0"/>
                </a:lnTo>
              </a:path>
            </a:pathLst>
          </a:custGeom>
          <a:ln w="481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26" name="object 26"/>
          <p:cNvSpPr txBox="1"/>
          <p:nvPr/>
        </p:nvSpPr>
        <p:spPr>
          <a:xfrm>
            <a:off x="6239905" y="1799347"/>
            <a:ext cx="189114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0" dirty="0">
                <a:latin typeface="Arial"/>
                <a:cs typeface="Arial"/>
              </a:rPr>
              <a:t>without </a:t>
            </a:r>
            <a:r>
              <a:rPr sz="614" spc="-3" dirty="0">
                <a:latin typeface="Arial"/>
                <a:cs typeface="Arial"/>
              </a:rPr>
              <a:t>finding </a:t>
            </a:r>
            <a:r>
              <a:rPr sz="614" spc="-24" dirty="0">
                <a:latin typeface="Arial"/>
                <a:cs typeface="Arial"/>
              </a:rPr>
              <a:t>an </a:t>
            </a:r>
            <a:r>
              <a:rPr sz="614" spc="-3" dirty="0">
                <a:latin typeface="Arial"/>
                <a:cs typeface="Arial"/>
              </a:rPr>
              <a:t>antiderivative for </a:t>
            </a:r>
            <a:r>
              <a:rPr sz="920" spc="102" baseline="46296" dirty="0">
                <a:latin typeface="DejaVu Sans"/>
                <a:cs typeface="DejaVu Sans"/>
              </a:rPr>
              <a:t>√</a:t>
            </a:r>
            <a:r>
              <a:rPr sz="614" spc="68" dirty="0">
                <a:latin typeface="Times New Roman"/>
                <a:cs typeface="Times New Roman"/>
              </a:rPr>
              <a:t>1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23148" dirty="0">
                <a:latin typeface="Times New Roman"/>
                <a:cs typeface="Times New Roman"/>
              </a:rPr>
              <a:t>2 </a:t>
            </a:r>
            <a:r>
              <a:rPr sz="614" spc="-7" dirty="0">
                <a:latin typeface="Arial"/>
                <a:cs typeface="Arial"/>
              </a:rPr>
              <a:t>(you</a:t>
            </a:r>
            <a:r>
              <a:rPr sz="614" spc="147" dirty="0">
                <a:latin typeface="Arial"/>
                <a:cs typeface="Arial"/>
              </a:rPr>
              <a:t> </a:t>
            </a:r>
            <a:r>
              <a:rPr sz="614" spc="-24" dirty="0">
                <a:latin typeface="Arial"/>
                <a:cs typeface="Arial"/>
              </a:rPr>
              <a:t>can</a:t>
            </a:r>
            <a:endParaRPr sz="614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6242624" y="1894242"/>
            <a:ext cx="1888548" cy="293420"/>
          </a:xfrm>
          <a:prstGeom prst="rect">
            <a:avLst/>
          </a:prstGeom>
        </p:spPr>
        <p:txBody>
          <a:bodyPr vert="horz" wrap="square" lIns="0" tIns="6927" rIns="0" bIns="0" rtlCol="0">
            <a:spAutoFit/>
          </a:bodyPr>
          <a:lstStyle/>
          <a:p>
            <a:pPr marL="8659" marR="3464" algn="just">
              <a:lnSpc>
                <a:spcPct val="101499"/>
              </a:lnSpc>
              <a:spcBef>
                <a:spcPts val="55"/>
              </a:spcBef>
            </a:pPr>
            <a:r>
              <a:rPr sz="614" spc="-7" dirty="0">
                <a:latin typeface="Arial"/>
                <a:cs typeface="Arial"/>
              </a:rPr>
              <a:t>find </a:t>
            </a:r>
            <a:r>
              <a:rPr sz="614" spc="-41" dirty="0">
                <a:latin typeface="Arial"/>
                <a:cs typeface="Arial"/>
              </a:rPr>
              <a:t>such </a:t>
            </a:r>
            <a:r>
              <a:rPr sz="614" spc="-37" dirty="0">
                <a:latin typeface="Arial"/>
                <a:cs typeface="Arial"/>
              </a:rPr>
              <a:t>an </a:t>
            </a:r>
            <a:r>
              <a:rPr sz="614" spc="-14" dirty="0">
                <a:latin typeface="Arial"/>
                <a:cs typeface="Arial"/>
              </a:rPr>
              <a:t>antiderivative, </a:t>
            </a:r>
            <a:r>
              <a:rPr sz="614" dirty="0">
                <a:latin typeface="Arial"/>
                <a:cs typeface="Arial"/>
              </a:rPr>
              <a:t>but </a:t>
            </a:r>
            <a:r>
              <a:rPr sz="614" spc="3" dirty="0">
                <a:latin typeface="Arial"/>
                <a:cs typeface="Arial"/>
              </a:rPr>
              <a:t>it’s </a:t>
            </a:r>
            <a:r>
              <a:rPr sz="614" spc="-3" dirty="0">
                <a:latin typeface="Arial"/>
                <a:cs typeface="Arial"/>
              </a:rPr>
              <a:t>not </a:t>
            </a:r>
            <a:r>
              <a:rPr sz="614" spc="-55" dirty="0">
                <a:latin typeface="Arial"/>
                <a:cs typeface="Arial"/>
              </a:rPr>
              <a:t>easy. </a:t>
            </a:r>
            <a:r>
              <a:rPr sz="614" spc="-10" dirty="0">
                <a:latin typeface="Arial"/>
                <a:cs typeface="Arial"/>
              </a:rPr>
              <a:t>This </a:t>
            </a:r>
            <a:r>
              <a:rPr sz="614" spc="-14" dirty="0">
                <a:latin typeface="Arial"/>
                <a:cs typeface="Arial"/>
              </a:rPr>
              <a:t>integral  </a:t>
            </a:r>
            <a:r>
              <a:rPr sz="614" spc="-24" dirty="0">
                <a:latin typeface="Arial"/>
                <a:cs typeface="Arial"/>
              </a:rPr>
              <a:t>is </a:t>
            </a:r>
            <a:r>
              <a:rPr sz="614" spc="-7" dirty="0">
                <a:latin typeface="Arial"/>
                <a:cs typeface="Arial"/>
              </a:rPr>
              <a:t>the </a:t>
            </a:r>
            <a:r>
              <a:rPr sz="614" spc="-34" dirty="0">
                <a:latin typeface="Arial"/>
                <a:cs typeface="Arial"/>
              </a:rPr>
              <a:t>area </a:t>
            </a:r>
            <a:r>
              <a:rPr sz="614" dirty="0">
                <a:latin typeface="Arial"/>
                <a:cs typeface="Arial"/>
              </a:rPr>
              <a:t>of </a:t>
            </a:r>
            <a:r>
              <a:rPr sz="614" spc="-41" dirty="0">
                <a:latin typeface="Arial"/>
                <a:cs typeface="Arial"/>
              </a:rPr>
              <a:t>some </a:t>
            </a:r>
            <a:r>
              <a:rPr sz="614" spc="-14" dirty="0">
                <a:latin typeface="Arial"/>
                <a:cs typeface="Arial"/>
              </a:rPr>
              <a:t>region: </a:t>
            </a:r>
            <a:r>
              <a:rPr sz="614" spc="-10" dirty="0">
                <a:latin typeface="Arial"/>
                <a:cs typeface="Arial"/>
              </a:rPr>
              <a:t>which </a:t>
            </a:r>
            <a:r>
              <a:rPr sz="614" spc="-17" dirty="0">
                <a:latin typeface="Arial"/>
                <a:cs typeface="Arial"/>
              </a:rPr>
              <a:t>region </a:t>
            </a:r>
            <a:r>
              <a:rPr sz="614" spc="-24" dirty="0">
                <a:latin typeface="Arial"/>
                <a:cs typeface="Arial"/>
              </a:rPr>
              <a:t>is </a:t>
            </a:r>
            <a:r>
              <a:rPr sz="614" spc="24" dirty="0">
                <a:latin typeface="Arial"/>
                <a:cs typeface="Arial"/>
              </a:rPr>
              <a:t>it, </a:t>
            </a:r>
            <a:r>
              <a:rPr sz="614" spc="-24" dirty="0">
                <a:latin typeface="Arial"/>
                <a:cs typeface="Arial"/>
              </a:rPr>
              <a:t>and </a:t>
            </a:r>
            <a:r>
              <a:rPr sz="614" dirty="0">
                <a:latin typeface="Arial"/>
                <a:cs typeface="Arial"/>
              </a:rPr>
              <a:t>what  </a:t>
            </a:r>
            <a:r>
              <a:rPr sz="614" spc="-27" dirty="0">
                <a:latin typeface="Arial"/>
                <a:cs typeface="Arial"/>
              </a:rPr>
              <a:t>is </a:t>
            </a:r>
            <a:r>
              <a:rPr sz="614" spc="14" dirty="0">
                <a:latin typeface="Arial"/>
                <a:cs typeface="Arial"/>
              </a:rPr>
              <a:t>that</a:t>
            </a:r>
            <a:r>
              <a:rPr sz="614" spc="-44" dirty="0">
                <a:latin typeface="Arial"/>
                <a:cs typeface="Arial"/>
              </a:rPr>
              <a:t> </a:t>
            </a:r>
            <a:r>
              <a:rPr sz="614" spc="-27" dirty="0">
                <a:latin typeface="Arial"/>
                <a:cs typeface="Arial"/>
              </a:rPr>
              <a:t>area?)</a:t>
            </a:r>
            <a:endParaRPr sz="614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6142118" y="2200434"/>
            <a:ext cx="2001549" cy="370713"/>
          </a:xfrm>
          <a:prstGeom prst="rect">
            <a:avLst/>
          </a:prstGeom>
        </p:spPr>
        <p:txBody>
          <a:bodyPr vert="horz" wrap="square" lIns="0" tIns="46326" rIns="0" bIns="0" rtlCol="0">
            <a:spAutoFit/>
          </a:bodyPr>
          <a:lstStyle/>
          <a:p>
            <a:pPr marL="8659">
              <a:spcBef>
                <a:spcPts val="365"/>
              </a:spcBef>
            </a:pPr>
            <a:r>
              <a:rPr sz="614" b="1" dirty="0">
                <a:latin typeface="Arial"/>
                <a:cs typeface="Arial"/>
              </a:rPr>
              <a:t>365. </a:t>
            </a:r>
            <a:r>
              <a:rPr sz="614" b="1" dirty="0">
                <a:latin typeface="Georgia"/>
                <a:cs typeface="Georgia"/>
              </a:rPr>
              <a:t>Group </a:t>
            </a:r>
            <a:r>
              <a:rPr sz="614" b="1" spc="-7" dirty="0">
                <a:latin typeface="Georgia"/>
                <a:cs typeface="Georgia"/>
              </a:rPr>
              <a:t>Problem.</a:t>
            </a:r>
            <a:endParaRPr sz="614">
              <a:latin typeface="Georgia"/>
              <a:cs typeface="Georgia"/>
            </a:endParaRPr>
          </a:p>
          <a:p>
            <a:pPr marL="109102" marR="3464" indent="154993">
              <a:lnSpc>
                <a:spcPct val="101499"/>
              </a:lnSpc>
              <a:spcBef>
                <a:spcPts val="283"/>
              </a:spcBef>
            </a:pPr>
            <a:r>
              <a:rPr sz="614" spc="-20" dirty="0">
                <a:latin typeface="Arial"/>
                <a:cs typeface="Arial"/>
              </a:rPr>
              <a:t>Compute </a:t>
            </a:r>
            <a:r>
              <a:rPr sz="614" spc="-31" dirty="0">
                <a:latin typeface="Arial"/>
                <a:cs typeface="Arial"/>
              </a:rPr>
              <a:t>these </a:t>
            </a:r>
            <a:r>
              <a:rPr sz="614" spc="-14" dirty="0">
                <a:latin typeface="Arial"/>
                <a:cs typeface="Arial"/>
              </a:rPr>
              <a:t>integrals </a:t>
            </a:r>
            <a:r>
              <a:rPr sz="614" spc="7" dirty="0">
                <a:latin typeface="Arial"/>
                <a:cs typeface="Arial"/>
              </a:rPr>
              <a:t>without </a:t>
            </a:r>
            <a:r>
              <a:rPr sz="614" spc="-3" dirty="0">
                <a:latin typeface="Arial"/>
                <a:cs typeface="Arial"/>
              </a:rPr>
              <a:t>finding </a:t>
            </a:r>
            <a:r>
              <a:rPr sz="614" spc="-7" dirty="0">
                <a:latin typeface="Arial"/>
                <a:cs typeface="Arial"/>
              </a:rPr>
              <a:t>antideriva-  </a:t>
            </a:r>
            <a:r>
              <a:rPr sz="614" spc="-14" dirty="0">
                <a:latin typeface="Arial"/>
                <a:cs typeface="Arial"/>
              </a:rPr>
              <a:t>tives.</a:t>
            </a:r>
            <a:endParaRPr sz="614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6955761" y="2503677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7035564" y="2550885"/>
            <a:ext cx="11386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1</a:t>
            </a:r>
            <a:r>
              <a:rPr sz="409" i="1" spc="143" dirty="0">
                <a:latin typeface="Arial"/>
                <a:cs typeface="Arial"/>
              </a:rPr>
              <a:t>/</a:t>
            </a:r>
            <a:r>
              <a:rPr sz="409" spc="44" dirty="0">
                <a:latin typeface="Times New Roman"/>
                <a:cs typeface="Times New Roman"/>
              </a:rPr>
              <a:t>2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000096" y="2706411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0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7149508" y="2534365"/>
            <a:ext cx="333375" cy="11089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8320">
              <a:lnSpc>
                <a:spcPts val="368"/>
              </a:lnSpc>
              <a:spcBef>
                <a:spcPts val="65"/>
              </a:spcBef>
              <a:tabLst>
                <a:tab pos="323841" algn="l"/>
              </a:tabLst>
            </a:pPr>
            <a:r>
              <a:rPr sz="614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614">
              <a:latin typeface="Times New Roman"/>
              <a:cs typeface="Times New Roman"/>
            </a:endParaRPr>
          </a:p>
          <a:p>
            <a:pPr marL="8659">
              <a:lnSpc>
                <a:spcPts val="368"/>
              </a:lnSpc>
            </a:pPr>
            <a:r>
              <a:rPr sz="614" spc="290" dirty="0">
                <a:latin typeface="Arial"/>
                <a:cs typeface="Arial"/>
              </a:rPr>
              <a:t>√</a:t>
            </a:r>
            <a:endParaRPr sz="614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808409" y="2609352"/>
            <a:ext cx="75680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429479" algn="l"/>
              </a:tabLst>
            </a:pPr>
            <a:r>
              <a:rPr sz="614" spc="31" dirty="0">
                <a:latin typeface="DejaVu Serif"/>
                <a:cs typeface="DejaVu Serif"/>
              </a:rPr>
              <a:t>I</a:t>
            </a:r>
            <a:r>
              <a:rPr sz="614" spc="27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	</a:t>
            </a:r>
            <a:r>
              <a:rPr sz="614" spc="7" dirty="0">
                <a:latin typeface="Times New Roman"/>
                <a:cs typeface="Times New Roman"/>
              </a:rPr>
              <a:t>1 </a:t>
            </a:r>
            <a:r>
              <a:rPr sz="614" spc="-27" dirty="0">
                <a:latin typeface="DejaVu Sans"/>
                <a:cs typeface="DejaVu Sans"/>
              </a:rPr>
              <a:t>− </a:t>
            </a:r>
            <a:r>
              <a:rPr sz="614" spc="24" dirty="0">
                <a:latin typeface="DejaVu Serif"/>
                <a:cs typeface="DejaVu Serif"/>
              </a:rPr>
              <a:t>x</a:t>
            </a:r>
            <a:r>
              <a:rPr sz="614" spc="35" baseline="23148" dirty="0">
                <a:latin typeface="Times New Roman"/>
                <a:cs typeface="Times New Roman"/>
              </a:rPr>
              <a:t>2</a:t>
            </a:r>
            <a:r>
              <a:rPr sz="614" spc="-97" baseline="23148" dirty="0">
                <a:latin typeface="Times New Roman"/>
                <a:cs typeface="Times New Roman"/>
              </a:rPr>
              <a:t> 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021830" y="2744253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101632" y="2791461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7066165" y="2946987"/>
            <a:ext cx="9914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150" dirty="0">
                <a:latin typeface="Arial"/>
                <a:cs typeface="Arial"/>
              </a:rPr>
              <a:t>−</a:t>
            </a: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864070" y="2849937"/>
            <a:ext cx="645535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09554" algn="l"/>
              </a:tabLst>
            </a:pPr>
            <a:r>
              <a:rPr sz="614" spc="99" dirty="0">
                <a:latin typeface="DejaVu Serif"/>
                <a:cs typeface="DejaVu Serif"/>
              </a:rPr>
              <a:t>J</a:t>
            </a:r>
            <a:r>
              <a:rPr sz="614" spc="37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	</a:t>
            </a:r>
            <a:r>
              <a:rPr sz="614" spc="-14" dirty="0">
                <a:latin typeface="DejaVu Sans"/>
                <a:cs typeface="DejaVu Sans"/>
              </a:rPr>
              <a:t>|</a:t>
            </a:r>
            <a:r>
              <a:rPr sz="614" spc="-14" dirty="0">
                <a:latin typeface="Times New Roman"/>
                <a:cs typeface="Times New Roman"/>
              </a:rPr>
              <a:t>1</a:t>
            </a:r>
            <a:r>
              <a:rPr sz="614" spc="-31" dirty="0">
                <a:latin typeface="Times New Roman"/>
                <a:cs typeface="Times New Roman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75" dirty="0">
                <a:latin typeface="DejaVu Sans"/>
                <a:cs typeface="DejaVu Sans"/>
              </a:rPr>
              <a:t> </a:t>
            </a:r>
            <a:r>
              <a:rPr sz="614" spc="-14" dirty="0">
                <a:latin typeface="DejaVu Serif"/>
                <a:cs typeface="DejaVu Serif"/>
              </a:rPr>
              <a:t>x</a:t>
            </a:r>
            <a:r>
              <a:rPr sz="614" spc="-14" dirty="0">
                <a:latin typeface="DejaVu Sans"/>
                <a:cs typeface="DejaVu Sans"/>
              </a:rPr>
              <a:t>|</a:t>
            </a:r>
            <a:r>
              <a:rPr sz="614" spc="-106" dirty="0">
                <a:latin typeface="DejaVu Sans"/>
                <a:cs typeface="DejaVu Sans"/>
              </a:rPr>
              <a:t> 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7032697" y="2992024"/>
            <a:ext cx="6191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14" spc="177" dirty="0">
                <a:latin typeface="Arial"/>
                <a:cs typeface="Arial"/>
              </a:rPr>
              <a:t>∫</a:t>
            </a:r>
            <a:endParaRPr sz="614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7112499" y="3039231"/>
            <a:ext cx="4935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077032" y="3194758"/>
            <a:ext cx="99147" cy="7127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09" i="1" spc="150" dirty="0">
                <a:latin typeface="Arial"/>
                <a:cs typeface="Arial"/>
              </a:rPr>
              <a:t>−</a:t>
            </a:r>
            <a:r>
              <a:rPr sz="409" spc="44" dirty="0">
                <a:latin typeface="Times New Roman"/>
                <a:cs typeface="Times New Roman"/>
              </a:rPr>
              <a:t>1</a:t>
            </a:r>
            <a:endParaRPr sz="409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853203" y="3097708"/>
            <a:ext cx="667183" cy="10281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31201" algn="l"/>
              </a:tabLst>
            </a:pPr>
            <a:r>
              <a:rPr sz="614" spc="72" dirty="0">
                <a:latin typeface="DejaVu Serif"/>
                <a:cs typeface="DejaVu Serif"/>
              </a:rPr>
              <a:t>K</a:t>
            </a:r>
            <a:r>
              <a:rPr sz="614" spc="20" dirty="0">
                <a:latin typeface="DejaVu Serif"/>
                <a:cs typeface="DejaVu Serif"/>
              </a:rPr>
              <a:t> </a:t>
            </a:r>
            <a:r>
              <a:rPr sz="614" spc="139" dirty="0">
                <a:latin typeface="Times New Roman"/>
                <a:cs typeface="Times New Roman"/>
              </a:rPr>
              <a:t>=	</a:t>
            </a:r>
            <a:r>
              <a:rPr sz="614" spc="-14" dirty="0">
                <a:latin typeface="DejaVu Sans"/>
                <a:cs typeface="DejaVu Sans"/>
              </a:rPr>
              <a:t>|</a:t>
            </a:r>
            <a:r>
              <a:rPr sz="614" spc="-14" dirty="0">
                <a:latin typeface="Times New Roman"/>
                <a:cs typeface="Times New Roman"/>
              </a:rPr>
              <a:t>2</a:t>
            </a:r>
            <a:r>
              <a:rPr sz="614" spc="-31" dirty="0">
                <a:latin typeface="Times New Roman"/>
                <a:cs typeface="Times New Roman"/>
              </a:rPr>
              <a:t> </a:t>
            </a:r>
            <a:r>
              <a:rPr sz="614" spc="-27" dirty="0">
                <a:latin typeface="DejaVu Sans"/>
                <a:cs typeface="DejaVu Sans"/>
              </a:rPr>
              <a:t>−</a:t>
            </a:r>
            <a:r>
              <a:rPr sz="614" spc="-75" dirty="0">
                <a:latin typeface="DejaVu Sans"/>
                <a:cs typeface="DejaVu Sans"/>
              </a:rPr>
              <a:t> </a:t>
            </a:r>
            <a:r>
              <a:rPr sz="614" spc="-14" dirty="0">
                <a:latin typeface="DejaVu Serif"/>
                <a:cs typeface="DejaVu Serif"/>
              </a:rPr>
              <a:t>x</a:t>
            </a:r>
            <a:r>
              <a:rPr sz="614" spc="-14" dirty="0">
                <a:latin typeface="DejaVu Sans"/>
                <a:cs typeface="DejaVu Sans"/>
              </a:rPr>
              <a:t>|</a:t>
            </a:r>
            <a:r>
              <a:rPr sz="614" spc="-106" dirty="0">
                <a:latin typeface="DejaVu Sans"/>
                <a:cs typeface="DejaVu Sans"/>
              </a:rPr>
              <a:t> </a:t>
            </a:r>
            <a:r>
              <a:rPr sz="614" spc="-31" dirty="0">
                <a:latin typeface="DejaVu Serif"/>
                <a:cs typeface="DejaVu Serif"/>
              </a:rPr>
              <a:t>dx</a:t>
            </a:r>
            <a:endParaRPr sz="614">
              <a:latin typeface="DejaVu Serif"/>
              <a:cs typeface="DejaVu Serif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061114" y="3502623"/>
            <a:ext cx="4070206" cy="56974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485860">
              <a:spcBef>
                <a:spcPts val="65"/>
              </a:spcBef>
            </a:pPr>
            <a:r>
              <a:rPr sz="682" b="1" spc="-14" dirty="0">
                <a:latin typeface="Georgia"/>
                <a:cs typeface="Georgia"/>
              </a:rPr>
              <a:t>5. </a:t>
            </a:r>
            <a:r>
              <a:rPr sz="682" b="1" spc="3" dirty="0">
                <a:latin typeface="Georgia"/>
                <a:cs typeface="Georgia"/>
              </a:rPr>
              <a:t>The </a:t>
            </a:r>
            <a:r>
              <a:rPr sz="682" b="1" spc="-31" dirty="0">
                <a:latin typeface="Georgia"/>
                <a:cs typeface="Georgia"/>
              </a:rPr>
              <a:t>indeftnite</a:t>
            </a:r>
            <a:r>
              <a:rPr sz="682" b="1" spc="95" dirty="0">
                <a:latin typeface="Georgia"/>
                <a:cs typeface="Georgia"/>
              </a:rPr>
              <a:t> </a:t>
            </a:r>
            <a:r>
              <a:rPr sz="682" b="1" spc="-24" dirty="0">
                <a:latin typeface="Georgia"/>
                <a:cs typeface="Georgia"/>
              </a:rPr>
              <a:t>integral</a:t>
            </a:r>
            <a:endParaRPr sz="682">
              <a:latin typeface="Georgia"/>
              <a:cs typeface="Georgia"/>
            </a:endParaRPr>
          </a:p>
          <a:p>
            <a:pPr>
              <a:spcBef>
                <a:spcPts val="10"/>
              </a:spcBef>
            </a:pPr>
            <a:endParaRPr sz="920">
              <a:latin typeface="Times New Roman"/>
              <a:cs typeface="Times New Roman"/>
            </a:endParaRPr>
          </a:p>
          <a:p>
            <a:pPr marL="8659" marR="3464" indent="154993" algn="just"/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Times New Roman"/>
                <a:cs typeface="Times New Roman"/>
              </a:rPr>
              <a:t>fundamental theorem </a:t>
            </a:r>
            <a:r>
              <a:rPr sz="682" spc="17" dirty="0">
                <a:latin typeface="Times New Roman"/>
                <a:cs typeface="Times New Roman"/>
              </a:rPr>
              <a:t>tells </a:t>
            </a:r>
            <a:r>
              <a:rPr sz="682" spc="24" dirty="0">
                <a:latin typeface="Times New Roman"/>
                <a:cs typeface="Times New Roman"/>
              </a:rPr>
              <a:t>us </a:t>
            </a:r>
            <a:r>
              <a:rPr sz="682" spc="61" dirty="0">
                <a:latin typeface="Times New Roman"/>
                <a:cs typeface="Times New Roman"/>
              </a:rPr>
              <a:t>that </a:t>
            </a:r>
            <a:r>
              <a:rPr sz="682" spc="20" dirty="0">
                <a:latin typeface="Times New Roman"/>
                <a:cs typeface="Times New Roman"/>
              </a:rPr>
              <a:t>in </a:t>
            </a:r>
            <a:r>
              <a:rPr sz="682" spc="27" dirty="0">
                <a:latin typeface="Times New Roman"/>
                <a:cs typeface="Times New Roman"/>
              </a:rPr>
              <a:t>order </a:t>
            </a:r>
            <a:r>
              <a:rPr sz="682" spc="41" dirty="0">
                <a:latin typeface="Times New Roman"/>
                <a:cs typeface="Times New Roman"/>
              </a:rPr>
              <a:t>to </a:t>
            </a:r>
            <a:r>
              <a:rPr sz="682" spc="31" dirty="0">
                <a:latin typeface="Times New Roman"/>
                <a:cs typeface="Times New Roman"/>
              </a:rPr>
              <a:t>compute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integral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14" dirty="0">
                <a:latin typeface="Times New Roman"/>
                <a:cs typeface="Times New Roman"/>
              </a:rPr>
              <a:t>some </a:t>
            </a:r>
            <a:r>
              <a:rPr sz="682" spc="24" dirty="0">
                <a:latin typeface="Times New Roman"/>
                <a:cs typeface="Times New Roman"/>
              </a:rPr>
              <a:t>function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7" dirty="0">
                <a:latin typeface="Times New Roman"/>
                <a:cs typeface="Times New Roman"/>
              </a:rPr>
              <a:t>over </a:t>
            </a:r>
            <a:r>
              <a:rPr sz="682" spc="41" dirty="0">
                <a:latin typeface="Times New Roman"/>
                <a:cs typeface="Times New Roman"/>
              </a:rPr>
              <a:t>an  </a:t>
            </a:r>
            <a:r>
              <a:rPr sz="682" spc="10" dirty="0">
                <a:latin typeface="Times New Roman"/>
                <a:cs typeface="Times New Roman"/>
              </a:rPr>
              <a:t>interval </a:t>
            </a:r>
            <a:r>
              <a:rPr sz="682" spc="-41" dirty="0">
                <a:latin typeface="Times New Roman"/>
                <a:cs typeface="Times New Roman"/>
              </a:rPr>
              <a:t>[</a:t>
            </a:r>
            <a:r>
              <a:rPr sz="682" spc="-41" dirty="0">
                <a:latin typeface="DejaVu Serif"/>
                <a:cs typeface="DejaVu Serif"/>
              </a:rPr>
              <a:t>a, </a:t>
            </a:r>
            <a:r>
              <a:rPr sz="682" spc="-99" dirty="0">
                <a:latin typeface="DejaVu Serif"/>
                <a:cs typeface="DejaVu Serif"/>
              </a:rPr>
              <a:t>b</a:t>
            </a:r>
            <a:r>
              <a:rPr sz="682" spc="-99" dirty="0">
                <a:latin typeface="Times New Roman"/>
                <a:cs typeface="Times New Roman"/>
              </a:rPr>
              <a:t>] </a:t>
            </a:r>
            <a:r>
              <a:rPr sz="682" dirty="0">
                <a:latin typeface="Times New Roman"/>
                <a:cs typeface="Times New Roman"/>
              </a:rPr>
              <a:t>you </a:t>
            </a:r>
            <a:r>
              <a:rPr sz="682" spc="10" dirty="0">
                <a:latin typeface="Times New Roman"/>
                <a:cs typeface="Times New Roman"/>
              </a:rPr>
              <a:t>should first </a:t>
            </a:r>
            <a:r>
              <a:rPr sz="682" dirty="0">
                <a:latin typeface="Times New Roman"/>
                <a:cs typeface="Times New Roman"/>
              </a:rPr>
              <a:t>find </a:t>
            </a:r>
            <a:r>
              <a:rPr sz="682" spc="27" dirty="0">
                <a:latin typeface="Times New Roman"/>
                <a:cs typeface="Times New Roman"/>
              </a:rPr>
              <a:t>an </a:t>
            </a:r>
            <a:r>
              <a:rPr sz="682" spc="14" dirty="0">
                <a:latin typeface="Times New Roman"/>
                <a:cs typeface="Times New Roman"/>
              </a:rPr>
              <a:t>antiderivative </a:t>
            </a:r>
            <a:r>
              <a:rPr sz="682" spc="-37" dirty="0">
                <a:latin typeface="DejaVu Serif"/>
                <a:cs typeface="DejaVu Serif"/>
              </a:rPr>
              <a:t>F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14" dirty="0">
                <a:latin typeface="Times New Roman"/>
                <a:cs typeface="Times New Roman"/>
              </a:rPr>
              <a:t>. </a:t>
            </a:r>
            <a:r>
              <a:rPr sz="682" spc="20" dirty="0">
                <a:latin typeface="Times New Roman"/>
                <a:cs typeface="Times New Roman"/>
              </a:rPr>
              <a:t>In </a:t>
            </a:r>
            <a:r>
              <a:rPr sz="682" spc="14" dirty="0">
                <a:latin typeface="Times New Roman"/>
                <a:cs typeface="Times New Roman"/>
              </a:rPr>
              <a:t>practice, </a:t>
            </a:r>
            <a:r>
              <a:rPr sz="682" spc="7" dirty="0">
                <a:latin typeface="Times New Roman"/>
                <a:cs typeface="Times New Roman"/>
              </a:rPr>
              <a:t>much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3" dirty="0">
                <a:latin typeface="Times New Roman"/>
                <a:cs typeface="Times New Roman"/>
              </a:rPr>
              <a:t>effort </a:t>
            </a:r>
            <a:r>
              <a:rPr sz="682" spc="14" dirty="0">
                <a:latin typeface="Times New Roman"/>
                <a:cs typeface="Times New Roman"/>
              </a:rPr>
              <a:t>required </a:t>
            </a:r>
            <a:r>
              <a:rPr sz="682" spc="27" dirty="0">
                <a:latin typeface="Times New Roman"/>
                <a:cs typeface="Times New Roman"/>
              </a:rPr>
              <a:t>to </a:t>
            </a:r>
            <a:r>
              <a:rPr sz="682" dirty="0">
                <a:latin typeface="Times New Roman"/>
                <a:cs typeface="Times New Roman"/>
              </a:rPr>
              <a:t>find </a:t>
            </a:r>
            <a:r>
              <a:rPr sz="682" spc="27" dirty="0">
                <a:latin typeface="Times New Roman"/>
                <a:cs typeface="Times New Roman"/>
              </a:rPr>
              <a:t>an  </a:t>
            </a:r>
            <a:r>
              <a:rPr sz="682" spc="17" dirty="0">
                <a:latin typeface="Times New Roman"/>
                <a:cs typeface="Times New Roman"/>
              </a:rPr>
              <a:t>integral </a:t>
            </a:r>
            <a:r>
              <a:rPr sz="682" spc="3" dirty="0">
                <a:latin typeface="Times New Roman"/>
                <a:cs typeface="Times New Roman"/>
              </a:rPr>
              <a:t>goes </a:t>
            </a:r>
            <a:r>
              <a:rPr sz="682" spc="20" dirty="0">
                <a:latin typeface="Times New Roman"/>
                <a:cs typeface="Times New Roman"/>
              </a:rPr>
              <a:t>into </a:t>
            </a:r>
            <a:r>
              <a:rPr sz="682" spc="7" dirty="0">
                <a:latin typeface="Times New Roman"/>
                <a:cs typeface="Times New Roman"/>
              </a:rPr>
              <a:t>finding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antiderivative. </a:t>
            </a:r>
            <a:r>
              <a:rPr sz="682" spc="24" dirty="0">
                <a:latin typeface="Times New Roman"/>
                <a:cs typeface="Times New Roman"/>
              </a:rPr>
              <a:t>In </a:t>
            </a:r>
            <a:r>
              <a:rPr sz="682" spc="20" dirty="0">
                <a:latin typeface="Times New Roman"/>
                <a:cs typeface="Times New Roman"/>
              </a:rPr>
              <a:t>order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7" dirty="0">
                <a:latin typeface="Times New Roman"/>
                <a:cs typeface="Times New Roman"/>
              </a:rPr>
              <a:t>simplify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computation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153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integral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609723" y="4113746"/>
            <a:ext cx="6537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87" dirty="0">
                <a:latin typeface="Arial"/>
                <a:cs typeface="Arial"/>
              </a:rPr>
              <a:t>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5695993" y="4160955"/>
            <a:ext cx="48058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-68" dirty="0">
                <a:latin typeface="DejaVu Serif"/>
                <a:cs typeface="DejaVu Serif"/>
              </a:rPr>
              <a:t>b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061114" y="4231173"/>
            <a:ext cx="2535815" cy="903360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1692374" indent="-1683715">
              <a:spcBef>
                <a:spcPts val="65"/>
              </a:spcBef>
              <a:buFont typeface="Times New Roman"/>
              <a:buAutoNum type="arabicParenBoth" startAt="49"/>
              <a:tabLst>
                <a:tab pos="1692374" algn="l"/>
                <a:tab pos="1692807" algn="l"/>
              </a:tabLst>
            </a:pP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7" dirty="0">
                <a:latin typeface="DejaVu Serif"/>
                <a:cs typeface="DejaVu Serif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3" dirty="0">
                <a:latin typeface="Times New Roman"/>
                <a:cs typeface="Times New Roman"/>
              </a:rPr>
              <a:t>)</a:t>
            </a:r>
            <a:r>
              <a:rPr sz="682" spc="-3" dirty="0">
                <a:latin typeface="DejaVu Serif"/>
                <a:cs typeface="DejaVu Serif"/>
              </a:rPr>
              <a:t>dx</a:t>
            </a:r>
            <a:r>
              <a:rPr sz="682" spc="-37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0" dirty="0">
                <a:latin typeface="Times New Roman"/>
                <a:cs typeface="Times New Roman"/>
              </a:rPr>
              <a:t> </a:t>
            </a:r>
            <a:r>
              <a:rPr sz="682" spc="-37" dirty="0">
                <a:latin typeface="DejaVu Serif"/>
                <a:cs typeface="DejaVu Serif"/>
              </a:rPr>
              <a:t>F</a:t>
            </a:r>
            <a:r>
              <a:rPr sz="682" spc="-126" dirty="0">
                <a:latin typeface="DejaVu Serif"/>
                <a:cs typeface="DejaVu Serif"/>
              </a:rPr>
              <a:t> </a:t>
            </a:r>
            <a:r>
              <a:rPr sz="682" spc="-27" dirty="0">
                <a:latin typeface="Times New Roman"/>
                <a:cs typeface="Times New Roman"/>
              </a:rPr>
              <a:t>(</a:t>
            </a:r>
            <a:r>
              <a:rPr sz="682" spc="-27" dirty="0">
                <a:latin typeface="DejaVu Serif"/>
                <a:cs typeface="DejaVu Serif"/>
              </a:rPr>
              <a:t>b</a:t>
            </a:r>
            <a:r>
              <a:rPr sz="682" spc="-27" dirty="0">
                <a:latin typeface="Times New Roman"/>
                <a:cs typeface="Times New Roman"/>
              </a:rPr>
              <a:t>)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72" dirty="0">
                <a:latin typeface="DejaVu Sans"/>
                <a:cs typeface="DejaVu Sans"/>
              </a:rPr>
              <a:t> </a:t>
            </a:r>
            <a:r>
              <a:rPr sz="682" spc="-37" dirty="0">
                <a:latin typeface="DejaVu Serif"/>
                <a:cs typeface="DejaVu Serif"/>
              </a:rPr>
              <a:t>F</a:t>
            </a:r>
            <a:r>
              <a:rPr sz="682" spc="-126" dirty="0">
                <a:latin typeface="DejaVu Serif"/>
                <a:cs typeface="DejaVu Serif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a</a:t>
            </a:r>
            <a:r>
              <a:rPr sz="682" spc="7" dirty="0">
                <a:latin typeface="Times New Roman"/>
                <a:cs typeface="Times New Roman"/>
              </a:rPr>
              <a:t>)</a:t>
            </a:r>
            <a:endParaRPr sz="682">
              <a:latin typeface="Times New Roman"/>
              <a:cs typeface="Times New Roman"/>
            </a:endParaRPr>
          </a:p>
          <a:p>
            <a:pPr marL="712191" algn="ctr">
              <a:spcBef>
                <a:spcPts val="3"/>
              </a:spcBef>
            </a:pP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  <a:p>
            <a:pPr>
              <a:spcBef>
                <a:spcPts val="27"/>
              </a:spcBef>
            </a:pPr>
            <a:endParaRPr sz="580">
              <a:latin typeface="Times New Roman"/>
              <a:cs typeface="Times New Roman"/>
            </a:endParaRPr>
          </a:p>
          <a:p>
            <a:pPr marL="8659">
              <a:spcBef>
                <a:spcPts val="3"/>
              </a:spcBef>
            </a:pP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-3" dirty="0">
                <a:latin typeface="Times New Roman"/>
                <a:cs typeface="Times New Roman"/>
              </a:rPr>
              <a:t>following  </a:t>
            </a:r>
            <a:r>
              <a:rPr sz="682" spc="31" dirty="0">
                <a:latin typeface="Times New Roman"/>
                <a:cs typeface="Times New Roman"/>
              </a:rPr>
              <a:t>notation </a:t>
            </a:r>
            <a:r>
              <a:rPr sz="682" dirty="0">
                <a:latin typeface="Times New Roman"/>
                <a:cs typeface="Times New Roman"/>
              </a:rPr>
              <a:t>is  </a:t>
            </a:r>
            <a:r>
              <a:rPr sz="682" spc="14" dirty="0">
                <a:latin typeface="Times New Roman"/>
                <a:cs typeface="Times New Roman"/>
              </a:rPr>
              <a:t>commonly </a:t>
            </a:r>
            <a:r>
              <a:rPr sz="682" spc="17" dirty="0">
                <a:latin typeface="Times New Roman"/>
                <a:cs typeface="Times New Roman"/>
              </a:rPr>
              <a:t>used </a:t>
            </a:r>
            <a:r>
              <a:rPr sz="682" spc="3" dirty="0">
                <a:latin typeface="Times New Roman"/>
                <a:cs typeface="Times New Roman"/>
              </a:rPr>
              <a:t>for</a:t>
            </a:r>
            <a:r>
              <a:rPr sz="682" spc="-14" dirty="0">
                <a:latin typeface="Times New Roman"/>
                <a:cs typeface="Times New Roman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antiderivative:</a:t>
            </a:r>
            <a:endParaRPr sz="682">
              <a:latin typeface="Times New Roman"/>
              <a:cs typeface="Times New Roman"/>
            </a:endParaRPr>
          </a:p>
          <a:p>
            <a:pPr marR="491390" algn="r">
              <a:spcBef>
                <a:spcPts val="310"/>
              </a:spcBef>
            </a:pPr>
            <a:r>
              <a:rPr sz="682" spc="187" dirty="0">
                <a:latin typeface="Arial"/>
                <a:cs typeface="Arial"/>
              </a:rPr>
              <a:t>∫</a:t>
            </a:r>
            <a:endParaRPr sz="682">
              <a:latin typeface="Arial"/>
              <a:cs typeface="Arial"/>
            </a:endParaRPr>
          </a:p>
          <a:p>
            <a:pPr marL="1691941" indent="-1683282">
              <a:spcBef>
                <a:spcPts val="109"/>
              </a:spcBef>
              <a:buFont typeface="Times New Roman"/>
              <a:buAutoNum type="arabicParenBoth" startAt="50"/>
              <a:tabLst>
                <a:tab pos="1691941" algn="l"/>
                <a:tab pos="1692374" algn="l"/>
                <a:tab pos="2091115" algn="l"/>
              </a:tabLst>
            </a:pPr>
            <a:r>
              <a:rPr sz="682" spc="-37" dirty="0">
                <a:latin typeface="DejaVu Serif"/>
                <a:cs typeface="DejaVu Serif"/>
              </a:rPr>
              <a:t>F</a:t>
            </a:r>
            <a:r>
              <a:rPr sz="682" spc="-123" dirty="0">
                <a:latin typeface="DejaVu Serif"/>
                <a:cs typeface="DejaVu Serif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(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34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dirty="0">
                <a:latin typeface="Times New Roman"/>
                <a:cs typeface="Times New Roman"/>
              </a:rPr>
              <a:t>	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34" dirty="0">
                <a:latin typeface="Times New Roman"/>
                <a:cs typeface="Times New Roman"/>
              </a:rPr>
              <a:t>(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34" dirty="0">
                <a:latin typeface="Times New Roman"/>
                <a:cs typeface="Times New Roman"/>
              </a:rPr>
              <a:t>)</a:t>
            </a:r>
            <a:r>
              <a:rPr sz="682" spc="-37" dirty="0">
                <a:latin typeface="DejaVu Serif"/>
                <a:cs typeface="DejaVu Serif"/>
              </a:rPr>
              <a:t>dx.</a:t>
            </a:r>
            <a:endParaRPr sz="682">
              <a:latin typeface="DejaVu Serif"/>
              <a:cs typeface="DejaVu Serif"/>
            </a:endParaRPr>
          </a:p>
          <a:p>
            <a:pPr>
              <a:lnSpc>
                <a:spcPct val="100000"/>
              </a:lnSpc>
            </a:pPr>
            <a:endParaRPr sz="682">
              <a:latin typeface="Times New Roman"/>
              <a:cs typeface="Times New Roman"/>
            </a:endParaRPr>
          </a:p>
          <a:p>
            <a:pPr marL="8659">
              <a:spcBef>
                <a:spcPts val="447"/>
              </a:spcBef>
            </a:pPr>
            <a:r>
              <a:rPr sz="682" spc="14" dirty="0">
                <a:latin typeface="Times New Roman"/>
                <a:cs typeface="Times New Roman"/>
              </a:rPr>
              <a:t>For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instance,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542727" y="5184400"/>
            <a:ext cx="6061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542727" y="5301930"/>
            <a:ext cx="6061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" dirty="0">
                <a:latin typeface="Times New Roman"/>
                <a:cs typeface="Times New Roman"/>
              </a:rPr>
              <a:t>3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5110535" y="5125336"/>
            <a:ext cx="76373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706562" algn="l"/>
              </a:tabLst>
            </a:pPr>
            <a:r>
              <a:rPr sz="682" spc="187" dirty="0">
                <a:latin typeface="Arial"/>
                <a:cs typeface="Arial"/>
              </a:rPr>
              <a:t>∫	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5260484" y="5234674"/>
            <a:ext cx="122439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93545" algn="l"/>
                <a:tab pos="1180636" algn="l"/>
              </a:tabLst>
            </a:pPr>
            <a:r>
              <a:rPr sz="477" spc="31" dirty="0">
                <a:latin typeface="Times New Roman"/>
                <a:cs typeface="Times New Roman"/>
              </a:rPr>
              <a:t>2	3	1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6441506" y="5316119"/>
            <a:ext cx="34636" cy="0"/>
          </a:xfrm>
          <a:custGeom>
            <a:avLst/>
            <a:gdLst/>
            <a:ahLst/>
            <a:cxnLst/>
            <a:rect l="l" t="t" r="r" b="b"/>
            <a:pathLst>
              <a:path w="50800">
                <a:moveTo>
                  <a:pt x="0" y="0"/>
                </a:moveTo>
                <a:lnTo>
                  <a:pt x="5043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51" name="object 51"/>
          <p:cNvSpPr txBox="1"/>
          <p:nvPr/>
        </p:nvSpPr>
        <p:spPr>
          <a:xfrm>
            <a:off x="6432847" y="5298387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5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6027100" y="6180596"/>
            <a:ext cx="138113" cy="64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z="477" spc="31" dirty="0">
                <a:latin typeface="Times New Roman"/>
                <a:cs typeface="Times New Roman"/>
              </a:rPr>
              <a:pPr marL="17318">
                <a:lnSpc>
                  <a:spcPts val="522"/>
                </a:lnSpc>
              </a:pPr>
              <a:t>3</a:t>
            </a:fld>
            <a:endParaRPr sz="477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5211179" y="5242753"/>
            <a:ext cx="187036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93545" algn="l"/>
                <a:tab pos="706562" algn="l"/>
                <a:tab pos="1636092" algn="l"/>
              </a:tabLst>
            </a:pP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58" dirty="0">
                <a:latin typeface="DejaVu Serif"/>
                <a:cs typeface="DejaVu Serif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r>
              <a:rPr sz="682" spc="-31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	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89" dirty="0">
                <a:latin typeface="DejaVu Serif"/>
                <a:cs typeface="DejaVu Serif"/>
              </a:rPr>
              <a:t> </a:t>
            </a:r>
            <a:r>
              <a:rPr sz="682" spc="-31" dirty="0">
                <a:latin typeface="DejaVu Serif"/>
                <a:cs typeface="DejaVu Serif"/>
              </a:rPr>
              <a:t>,	</a:t>
            </a:r>
            <a:r>
              <a:rPr sz="682" spc="10" dirty="0">
                <a:latin typeface="Times New Roman"/>
                <a:cs typeface="Times New Roman"/>
              </a:rPr>
              <a:t>sin </a:t>
            </a:r>
            <a:r>
              <a:rPr sz="682" dirty="0">
                <a:latin typeface="Times New Roman"/>
                <a:cs typeface="Times New Roman"/>
              </a:rPr>
              <a:t>5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-41" dirty="0">
                <a:latin typeface="DejaVu Serif"/>
                <a:cs typeface="DejaVu Serif"/>
              </a:rPr>
              <a:t>dx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123" dirty="0">
                <a:latin typeface="DejaVu Sans"/>
                <a:cs typeface="DejaVu Sans"/>
              </a:rPr>
              <a:t> </a:t>
            </a:r>
            <a:r>
              <a:rPr sz="682" dirty="0">
                <a:latin typeface="Times New Roman"/>
                <a:cs typeface="Times New Roman"/>
              </a:rPr>
              <a:t>cos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-10" dirty="0">
                <a:latin typeface="Times New Roman"/>
                <a:cs typeface="Times New Roman"/>
              </a:rPr>
              <a:t>5</a:t>
            </a:r>
            <a:r>
              <a:rPr sz="682" spc="-10" dirty="0">
                <a:latin typeface="DejaVu Serif"/>
                <a:cs typeface="DejaVu Serif"/>
              </a:rPr>
              <a:t>x,	</a:t>
            </a:r>
            <a:r>
              <a:rPr sz="682" spc="24" dirty="0">
                <a:latin typeface="Times New Roman"/>
                <a:cs typeface="Times New Roman"/>
              </a:rPr>
              <a:t>etc</a:t>
            </a:r>
            <a:r>
              <a:rPr sz="682" spc="-75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erif"/>
                <a:cs typeface="DejaVu Serif"/>
              </a:rPr>
              <a:t>.</a:t>
            </a:r>
            <a:r>
              <a:rPr sz="682" spc="-123" dirty="0">
                <a:latin typeface="DejaVu Serif"/>
                <a:cs typeface="DejaVu Serif"/>
              </a:rPr>
              <a:t> </a:t>
            </a:r>
            <a:r>
              <a:rPr sz="682" spc="-31" dirty="0">
                <a:latin typeface="DejaVu Serif"/>
                <a:cs typeface="DejaVu Serif"/>
              </a:rPr>
              <a:t>.</a:t>
            </a:r>
            <a:r>
              <a:rPr sz="682" spc="-123" dirty="0">
                <a:latin typeface="DejaVu Serif"/>
                <a:cs typeface="DejaVu Serif"/>
              </a:rPr>
              <a:t> </a:t>
            </a:r>
            <a:r>
              <a:rPr sz="682" spc="-31" dirty="0">
                <a:latin typeface="DejaVu Serif"/>
                <a:cs typeface="DejaVu Serif"/>
              </a:rPr>
              <a:t>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058005" y="5485754"/>
            <a:ext cx="4073236" cy="616999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 marR="3464" algn="just">
              <a:spcBef>
                <a:spcPts val="65"/>
              </a:spcBef>
            </a:pP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integral </a:t>
            </a:r>
            <a:r>
              <a:rPr sz="682" spc="14" dirty="0">
                <a:latin typeface="Times New Roman"/>
                <a:cs typeface="Times New Roman"/>
              </a:rPr>
              <a:t>which </a:t>
            </a:r>
            <a:r>
              <a:rPr sz="682" spc="34" dirty="0">
                <a:latin typeface="Times New Roman"/>
                <a:cs typeface="Times New Roman"/>
              </a:rPr>
              <a:t>appears </a:t>
            </a:r>
            <a:r>
              <a:rPr sz="682" spc="24" dirty="0">
                <a:latin typeface="Times New Roman"/>
                <a:cs typeface="Times New Roman"/>
              </a:rPr>
              <a:t>here </a:t>
            </a:r>
            <a:r>
              <a:rPr sz="682" spc="17" dirty="0">
                <a:latin typeface="Times New Roman"/>
                <a:cs typeface="Times New Roman"/>
              </a:rPr>
              <a:t>does </a:t>
            </a:r>
            <a:r>
              <a:rPr sz="682" spc="41" dirty="0">
                <a:latin typeface="Times New Roman"/>
                <a:cs typeface="Times New Roman"/>
              </a:rPr>
              <a:t>not </a:t>
            </a:r>
            <a:r>
              <a:rPr sz="682" spc="17" dirty="0">
                <a:latin typeface="Times New Roman"/>
                <a:cs typeface="Times New Roman"/>
              </a:rPr>
              <a:t>have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7" dirty="0">
                <a:latin typeface="Times New Roman"/>
                <a:cs typeface="Times New Roman"/>
              </a:rPr>
              <a:t>integration </a:t>
            </a:r>
            <a:r>
              <a:rPr sz="682" spc="34" dirty="0">
                <a:latin typeface="Times New Roman"/>
                <a:cs typeface="Times New Roman"/>
              </a:rPr>
              <a:t>bounds </a:t>
            </a:r>
            <a:r>
              <a:rPr sz="682" spc="-51" dirty="0">
                <a:latin typeface="DejaVu Serif"/>
                <a:cs typeface="DejaVu Serif"/>
              </a:rPr>
              <a:t>a </a:t>
            </a:r>
            <a:r>
              <a:rPr sz="682" spc="41" dirty="0">
                <a:latin typeface="Times New Roman"/>
                <a:cs typeface="Times New Roman"/>
              </a:rPr>
              <a:t>and </a:t>
            </a:r>
            <a:r>
              <a:rPr sz="682" spc="-65" dirty="0">
                <a:latin typeface="DejaVu Serif"/>
                <a:cs typeface="DejaVu Serif"/>
              </a:rPr>
              <a:t>b</a:t>
            </a:r>
            <a:r>
              <a:rPr sz="682" spc="-65" dirty="0">
                <a:latin typeface="Times New Roman"/>
                <a:cs typeface="Times New Roman"/>
              </a:rPr>
              <a:t>. </a:t>
            </a:r>
            <a:r>
              <a:rPr sz="682" spc="51" dirty="0">
                <a:latin typeface="Times New Roman"/>
                <a:cs typeface="Times New Roman"/>
              </a:rPr>
              <a:t>It </a:t>
            </a:r>
            <a:r>
              <a:rPr sz="682" spc="3" dirty="0">
                <a:latin typeface="Times New Roman"/>
                <a:cs typeface="Times New Roman"/>
              </a:rPr>
              <a:t>is </a:t>
            </a:r>
            <a:r>
              <a:rPr sz="682" spc="17" dirty="0">
                <a:latin typeface="Times New Roman"/>
                <a:cs typeface="Times New Roman"/>
              </a:rPr>
              <a:t>called </a:t>
            </a:r>
            <a:r>
              <a:rPr sz="682" spc="41" dirty="0">
                <a:latin typeface="Times New Roman"/>
                <a:cs typeface="Times New Roman"/>
              </a:rPr>
              <a:t>an </a:t>
            </a:r>
            <a:r>
              <a:rPr sz="682" b="1" i="1" spc="51" dirty="0">
                <a:latin typeface="Times New Roman"/>
                <a:cs typeface="Times New Roman"/>
              </a:rPr>
              <a:t>indefinite  </a:t>
            </a:r>
            <a:r>
              <a:rPr sz="682" b="1" i="1" spc="37" dirty="0">
                <a:latin typeface="Times New Roman"/>
                <a:cs typeface="Times New Roman"/>
              </a:rPr>
              <a:t>integral</a:t>
            </a:r>
            <a:r>
              <a:rPr sz="682" spc="37" dirty="0">
                <a:latin typeface="Times New Roman"/>
                <a:cs typeface="Times New Roman"/>
              </a:rPr>
              <a:t>, </a:t>
            </a:r>
            <a:r>
              <a:rPr sz="682" spc="24" dirty="0">
                <a:latin typeface="Times New Roman"/>
                <a:cs typeface="Times New Roman"/>
              </a:rPr>
              <a:t>as opposed </a:t>
            </a:r>
            <a:r>
              <a:rPr sz="682" spc="41" dirty="0">
                <a:latin typeface="Times New Roman"/>
                <a:cs typeface="Times New Roman"/>
              </a:rPr>
              <a:t>to the </a:t>
            </a:r>
            <a:r>
              <a:rPr sz="682" spc="24" dirty="0">
                <a:latin typeface="Times New Roman"/>
                <a:cs typeface="Times New Roman"/>
              </a:rPr>
              <a:t>integral </a:t>
            </a:r>
            <a:r>
              <a:rPr sz="682" spc="20" dirty="0">
                <a:latin typeface="Times New Roman"/>
                <a:cs typeface="Times New Roman"/>
              </a:rPr>
              <a:t>in (</a:t>
            </a:r>
            <a:r>
              <a:rPr sz="682" spc="20" dirty="0">
                <a:solidFill>
                  <a:srgbClr val="0000FF"/>
                </a:solidFill>
                <a:latin typeface="Times New Roman"/>
                <a:cs typeface="Times New Roman"/>
                <a:hlinkClick r:id="rId2" action="ppaction://hlinksldjump"/>
              </a:rPr>
              <a:t>49</a:t>
            </a:r>
            <a:r>
              <a:rPr sz="682" spc="20" dirty="0">
                <a:latin typeface="Times New Roman"/>
                <a:cs typeface="Times New Roman"/>
              </a:rPr>
              <a:t>) </a:t>
            </a:r>
            <a:r>
              <a:rPr sz="682" spc="14" dirty="0">
                <a:latin typeface="Times New Roman"/>
                <a:cs typeface="Times New Roman"/>
              </a:rPr>
              <a:t>which </a:t>
            </a:r>
            <a:r>
              <a:rPr sz="682" spc="3" dirty="0">
                <a:latin typeface="Times New Roman"/>
                <a:cs typeface="Times New Roman"/>
              </a:rPr>
              <a:t>is </a:t>
            </a:r>
            <a:r>
              <a:rPr sz="682" spc="17" dirty="0">
                <a:latin typeface="Times New Roman"/>
                <a:cs typeface="Times New Roman"/>
              </a:rPr>
              <a:t>called </a:t>
            </a:r>
            <a:r>
              <a:rPr sz="682" spc="41" dirty="0">
                <a:latin typeface="Times New Roman"/>
                <a:cs typeface="Times New Roman"/>
              </a:rPr>
              <a:t>a </a:t>
            </a:r>
            <a:r>
              <a:rPr sz="682" b="1" i="1" spc="48" dirty="0">
                <a:latin typeface="Times New Roman"/>
                <a:cs typeface="Times New Roman"/>
              </a:rPr>
              <a:t>definite </a:t>
            </a:r>
            <a:r>
              <a:rPr sz="682" b="1" i="1" spc="37" dirty="0">
                <a:latin typeface="Times New Roman"/>
                <a:cs typeface="Times New Roman"/>
              </a:rPr>
              <a:t>integral</a:t>
            </a:r>
            <a:r>
              <a:rPr sz="682" spc="37" dirty="0">
                <a:latin typeface="Times New Roman"/>
                <a:cs typeface="Times New Roman"/>
              </a:rPr>
              <a:t>. </a:t>
            </a:r>
            <a:r>
              <a:rPr sz="682" spc="3" dirty="0">
                <a:latin typeface="Times New Roman"/>
                <a:cs typeface="Times New Roman"/>
              </a:rPr>
              <a:t>You </a:t>
            </a:r>
            <a:r>
              <a:rPr sz="682" spc="17" dirty="0">
                <a:latin typeface="Times New Roman"/>
                <a:cs typeface="Times New Roman"/>
              </a:rPr>
              <a:t>use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17" dirty="0">
                <a:latin typeface="Times New Roman"/>
                <a:cs typeface="Times New Roman"/>
              </a:rPr>
              <a:t>indefinite  </a:t>
            </a:r>
            <a:r>
              <a:rPr sz="682" spc="20" dirty="0">
                <a:latin typeface="Times New Roman"/>
                <a:cs typeface="Times New Roman"/>
              </a:rPr>
              <a:t>integral </a:t>
            </a:r>
            <a:r>
              <a:rPr sz="682" spc="-10" dirty="0">
                <a:latin typeface="Times New Roman"/>
                <a:cs typeface="Times New Roman"/>
              </a:rPr>
              <a:t>if </a:t>
            </a:r>
            <a:r>
              <a:rPr sz="682" spc="14" dirty="0">
                <a:latin typeface="Times New Roman"/>
                <a:cs typeface="Times New Roman"/>
              </a:rPr>
              <a:t>you </a:t>
            </a:r>
            <a:r>
              <a:rPr sz="682" spc="27" dirty="0">
                <a:latin typeface="Times New Roman"/>
                <a:cs typeface="Times New Roman"/>
              </a:rPr>
              <a:t>expect </a:t>
            </a:r>
            <a:r>
              <a:rPr sz="682" spc="37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Times New Roman"/>
                <a:cs typeface="Times New Roman"/>
              </a:rPr>
              <a:t>computation </a:t>
            </a:r>
            <a:r>
              <a:rPr sz="682" spc="-10" dirty="0">
                <a:latin typeface="Times New Roman"/>
                <a:cs typeface="Times New Roman"/>
              </a:rPr>
              <a:t>of </a:t>
            </a:r>
            <a:r>
              <a:rPr sz="682" spc="37" dirty="0">
                <a:latin typeface="Times New Roman"/>
                <a:cs typeface="Times New Roman"/>
              </a:rPr>
              <a:t>the </a:t>
            </a:r>
            <a:r>
              <a:rPr sz="682" spc="20" dirty="0">
                <a:latin typeface="Times New Roman"/>
                <a:cs typeface="Times New Roman"/>
              </a:rPr>
              <a:t>antiderivative </a:t>
            </a:r>
            <a:r>
              <a:rPr sz="682" spc="37" dirty="0">
                <a:latin typeface="Times New Roman"/>
                <a:cs typeface="Times New Roman"/>
              </a:rPr>
              <a:t>to </a:t>
            </a:r>
            <a:r>
              <a:rPr sz="682" spc="27" dirty="0">
                <a:latin typeface="Times New Roman"/>
                <a:cs typeface="Times New Roman"/>
              </a:rPr>
              <a:t>be </a:t>
            </a:r>
            <a:r>
              <a:rPr sz="682" spc="41" dirty="0">
                <a:latin typeface="Times New Roman"/>
                <a:cs typeface="Times New Roman"/>
              </a:rPr>
              <a:t>a </a:t>
            </a:r>
            <a:r>
              <a:rPr sz="682" spc="20" dirty="0">
                <a:latin typeface="Times New Roman"/>
                <a:cs typeface="Times New Roman"/>
              </a:rPr>
              <a:t>lengthy </a:t>
            </a:r>
            <a:r>
              <a:rPr sz="682" spc="10" dirty="0">
                <a:latin typeface="Times New Roman"/>
                <a:cs typeface="Times New Roman"/>
              </a:rPr>
              <a:t>affair, </a:t>
            </a:r>
            <a:r>
              <a:rPr sz="682" spc="37" dirty="0">
                <a:latin typeface="Times New Roman"/>
                <a:cs typeface="Times New Roman"/>
              </a:rPr>
              <a:t>and </a:t>
            </a:r>
            <a:r>
              <a:rPr sz="682" spc="14" dirty="0">
                <a:latin typeface="Times New Roman"/>
                <a:cs typeface="Times New Roman"/>
              </a:rPr>
              <a:t>you </a:t>
            </a:r>
            <a:r>
              <a:rPr sz="682" spc="17" dirty="0">
                <a:latin typeface="Times New Roman"/>
                <a:cs typeface="Times New Roman"/>
              </a:rPr>
              <a:t>do </a:t>
            </a:r>
            <a:r>
              <a:rPr sz="682" spc="37" dirty="0">
                <a:latin typeface="Times New Roman"/>
                <a:cs typeface="Times New Roman"/>
              </a:rPr>
              <a:t>not </a:t>
            </a:r>
            <a:r>
              <a:rPr sz="682" spc="27" dirty="0">
                <a:latin typeface="Times New Roman"/>
                <a:cs typeface="Times New Roman"/>
              </a:rPr>
              <a:t>want </a:t>
            </a:r>
            <a:r>
              <a:rPr sz="682" spc="37" dirty="0">
                <a:latin typeface="Times New Roman"/>
                <a:cs typeface="Times New Roman"/>
              </a:rPr>
              <a:t>to </a:t>
            </a:r>
            <a:r>
              <a:rPr sz="682" spc="245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write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integration bounds </a:t>
            </a:r>
            <a:r>
              <a:rPr sz="682" spc="-51" dirty="0">
                <a:latin typeface="DejaVu Serif"/>
                <a:cs typeface="DejaVu Serif"/>
              </a:rPr>
              <a:t>a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-147" dirty="0">
                <a:latin typeface="DejaVu Serif"/>
                <a:cs typeface="DejaVu Serif"/>
              </a:rPr>
              <a:t>b </a:t>
            </a:r>
            <a:r>
              <a:rPr sz="682" spc="10" dirty="0">
                <a:latin typeface="Times New Roman"/>
                <a:cs typeface="Times New Roman"/>
              </a:rPr>
              <a:t>all </a:t>
            </a:r>
            <a:r>
              <a:rPr sz="682" spc="34" dirty="0">
                <a:latin typeface="Times New Roman"/>
                <a:cs typeface="Times New Roman"/>
              </a:rPr>
              <a:t>the</a:t>
            </a:r>
            <a:r>
              <a:rPr sz="682" spc="139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Times New Roman"/>
                <a:cs typeface="Times New Roman"/>
              </a:rPr>
              <a:t>time.</a:t>
            </a:r>
            <a:endParaRPr sz="682">
              <a:latin typeface="Times New Roman"/>
              <a:cs typeface="Times New Roman"/>
            </a:endParaRPr>
          </a:p>
          <a:p>
            <a:pPr>
              <a:spcBef>
                <a:spcPts val="24"/>
              </a:spcBef>
            </a:pPr>
            <a:endParaRPr sz="545">
              <a:latin typeface="Times New Roman"/>
              <a:cs typeface="Times New Roman"/>
            </a:endParaRPr>
          </a:p>
          <a:p>
            <a:pPr marL="166683">
              <a:spcBef>
                <a:spcPts val="3"/>
              </a:spcBef>
            </a:pPr>
            <a:r>
              <a:rPr sz="682" spc="44" dirty="0">
                <a:latin typeface="Times New Roman"/>
                <a:cs typeface="Times New Roman"/>
              </a:rPr>
              <a:t>It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34" dirty="0">
                <a:latin typeface="Times New Roman"/>
                <a:cs typeface="Times New Roman"/>
              </a:rPr>
              <a:t>important to </a:t>
            </a:r>
            <a:r>
              <a:rPr sz="682" spc="17" dirty="0">
                <a:latin typeface="Times New Roman"/>
                <a:cs typeface="Times New Roman"/>
              </a:rPr>
              <a:t>distinguish </a:t>
            </a:r>
            <a:r>
              <a:rPr sz="682" spc="14" dirty="0">
                <a:latin typeface="Times New Roman"/>
                <a:cs typeface="Times New Roman"/>
              </a:rPr>
              <a:t>between </a:t>
            </a:r>
            <a:r>
              <a:rPr sz="682" spc="34" dirty="0">
                <a:latin typeface="Times New Roman"/>
                <a:cs typeface="Times New Roman"/>
              </a:rPr>
              <a:t>the </a:t>
            </a:r>
            <a:r>
              <a:rPr sz="682" spc="7" dirty="0">
                <a:latin typeface="Times New Roman"/>
                <a:cs typeface="Times New Roman"/>
              </a:rPr>
              <a:t>two </a:t>
            </a:r>
            <a:r>
              <a:rPr sz="682" spc="17" dirty="0">
                <a:latin typeface="Times New Roman"/>
                <a:cs typeface="Times New Roman"/>
              </a:rPr>
              <a:t>kinds </a:t>
            </a:r>
            <a:r>
              <a:rPr sz="682" spc="-14" dirty="0">
                <a:latin typeface="Times New Roman"/>
                <a:cs typeface="Times New Roman"/>
              </a:rPr>
              <a:t>of </a:t>
            </a:r>
            <a:r>
              <a:rPr sz="682" spc="17" dirty="0">
                <a:latin typeface="Times New Roman"/>
                <a:cs typeface="Times New Roman"/>
              </a:rPr>
              <a:t>integrals. </a:t>
            </a:r>
            <a:r>
              <a:rPr sz="682" spc="10" dirty="0">
                <a:latin typeface="Times New Roman"/>
                <a:cs typeface="Times New Roman"/>
              </a:rPr>
              <a:t>Here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34" dirty="0">
                <a:latin typeface="Times New Roman"/>
                <a:cs typeface="Times New Roman"/>
              </a:rPr>
              <a:t>a </a:t>
            </a:r>
            <a:r>
              <a:rPr sz="682" spc="17" dirty="0">
                <a:latin typeface="Times New Roman"/>
                <a:cs typeface="Times New Roman"/>
              </a:rPr>
              <a:t>list </a:t>
            </a:r>
            <a:r>
              <a:rPr sz="682" spc="-14" dirty="0">
                <a:latin typeface="Times New Roman"/>
                <a:cs typeface="Times New Roman"/>
              </a:rPr>
              <a:t>of</a:t>
            </a:r>
            <a:r>
              <a:rPr sz="682" spc="41" dirty="0">
                <a:latin typeface="Times New Roman"/>
                <a:cs typeface="Times New Roman"/>
              </a:rPr>
              <a:t> </a:t>
            </a:r>
            <a:r>
              <a:rPr sz="682" spc="3" dirty="0">
                <a:latin typeface="Times New Roman"/>
                <a:cs typeface="Times New Roman"/>
              </a:rPr>
              <a:t>differences:</a:t>
            </a:r>
            <a:endParaRPr sz="682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272323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926373" y="600996"/>
            <a:ext cx="87283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8" dirty="0">
                <a:latin typeface="Times New Roman"/>
                <a:cs typeface="Times New Roman"/>
              </a:rPr>
              <a:t>Indefinite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16" dirty="0">
                <a:latin typeface="Times New Roman"/>
                <a:cs typeface="Times New Roman"/>
              </a:rPr>
              <a:t>integral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6096000" y="623455"/>
            <a:ext cx="0" cy="140710"/>
          </a:xfrm>
          <a:custGeom>
            <a:avLst/>
            <a:gdLst/>
            <a:ahLst/>
            <a:cxnLst/>
            <a:rect l="l" t="t" r="r" b="b"/>
            <a:pathLst>
              <a:path h="206375">
                <a:moveTo>
                  <a:pt x="0" y="206311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4" name="object 4"/>
          <p:cNvSpPr txBox="1"/>
          <p:nvPr/>
        </p:nvSpPr>
        <p:spPr>
          <a:xfrm>
            <a:off x="6428041" y="600996"/>
            <a:ext cx="80269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82" dirty="0">
                <a:latin typeface="Times New Roman"/>
                <a:cs typeface="Times New Roman"/>
              </a:rPr>
              <a:t>Definite</a:t>
            </a:r>
            <a:r>
              <a:rPr sz="682" spc="48" dirty="0">
                <a:latin typeface="Times New Roman"/>
                <a:cs typeface="Times New Roman"/>
              </a:rPr>
              <a:t> </a:t>
            </a:r>
            <a:r>
              <a:rPr sz="682" spc="116" dirty="0">
                <a:latin typeface="Times New Roman"/>
                <a:cs typeface="Times New Roman"/>
              </a:rPr>
              <a:t>integral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4629453" y="765844"/>
            <a:ext cx="2933267" cy="0"/>
          </a:xfrm>
          <a:custGeom>
            <a:avLst/>
            <a:gdLst/>
            <a:ahLst/>
            <a:cxnLst/>
            <a:rect l="l" t="t" r="r" b="b"/>
            <a:pathLst>
              <a:path w="4302125">
                <a:moveTo>
                  <a:pt x="0" y="0"/>
                </a:moveTo>
                <a:lnTo>
                  <a:pt x="4301871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6" name="object 6"/>
          <p:cNvSpPr/>
          <p:nvPr/>
        </p:nvSpPr>
        <p:spPr>
          <a:xfrm>
            <a:off x="6096000" y="767568"/>
            <a:ext cx="0" cy="103909"/>
          </a:xfrm>
          <a:custGeom>
            <a:avLst/>
            <a:gdLst/>
            <a:ahLst/>
            <a:cxnLst/>
            <a:rect l="l" t="t" r="r" b="b"/>
            <a:pathLst>
              <a:path h="152400">
                <a:moveTo>
                  <a:pt x="0" y="151828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7" name="object 7"/>
          <p:cNvSpPr txBox="1"/>
          <p:nvPr/>
        </p:nvSpPr>
        <p:spPr>
          <a:xfrm>
            <a:off x="4849567" y="866268"/>
            <a:ext cx="102653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1023" spc="199" baseline="44444" dirty="0">
                <a:latin typeface="Arial"/>
                <a:cs typeface="Arial"/>
              </a:rPr>
              <a:t>∫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3" dirty="0">
                <a:latin typeface="Times New Roman"/>
                <a:cs typeface="Times New Roman"/>
              </a:rPr>
              <a:t>)</a:t>
            </a:r>
            <a:r>
              <a:rPr sz="682" spc="-3" dirty="0">
                <a:latin typeface="DejaVu Serif"/>
                <a:cs typeface="DejaVu Serif"/>
              </a:rPr>
              <a:t>dx </a:t>
            </a:r>
            <a:r>
              <a:rPr sz="682" spc="-27" dirty="0">
                <a:latin typeface="Trebuchet MS"/>
                <a:cs typeface="Trebuchet MS"/>
              </a:rPr>
              <a:t>is </a:t>
            </a:r>
            <a:r>
              <a:rPr sz="682" spc="-34" dirty="0">
                <a:latin typeface="Trebuchet MS"/>
                <a:cs typeface="Trebuchet MS"/>
              </a:rPr>
              <a:t>a </a:t>
            </a:r>
            <a:r>
              <a:rPr sz="682" spc="-31" dirty="0">
                <a:latin typeface="Trebuchet MS"/>
                <a:cs typeface="Trebuchet MS"/>
              </a:rPr>
              <a:t>function </a:t>
            </a:r>
            <a:r>
              <a:rPr sz="682" spc="-37" dirty="0">
                <a:latin typeface="Trebuchet MS"/>
                <a:cs typeface="Trebuchet MS"/>
              </a:rPr>
              <a:t>of</a:t>
            </a:r>
            <a:r>
              <a:rPr sz="682" spc="-139" dirty="0">
                <a:latin typeface="Trebuchet MS"/>
                <a:cs typeface="Trebuchet MS"/>
              </a:rPr>
              <a:t> </a:t>
            </a:r>
            <a:r>
              <a:rPr sz="682" spc="-31" dirty="0">
                <a:latin typeface="DejaVu Serif"/>
                <a:cs typeface="DejaVu Serif"/>
              </a:rPr>
              <a:t>x</a:t>
            </a:r>
            <a:r>
              <a:rPr sz="682" spc="-31" dirty="0">
                <a:latin typeface="Trebuchet MS"/>
                <a:cs typeface="Trebuchet MS"/>
              </a:rPr>
              <a:t>.</a:t>
            </a:r>
            <a:endParaRPr sz="682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096000" y="871087"/>
            <a:ext cx="0" cy="159760"/>
          </a:xfrm>
          <a:custGeom>
            <a:avLst/>
            <a:gdLst/>
            <a:ahLst/>
            <a:cxnLst/>
            <a:rect l="l" t="t" r="r" b="b"/>
            <a:pathLst>
              <a:path h="234315">
                <a:moveTo>
                  <a:pt x="0" y="233933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9" name="object 9"/>
          <p:cNvSpPr txBox="1"/>
          <p:nvPr/>
        </p:nvSpPr>
        <p:spPr>
          <a:xfrm>
            <a:off x="6397371" y="796769"/>
            <a:ext cx="5844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33" dirty="0">
                <a:latin typeface="Arial"/>
                <a:cs typeface="Arial"/>
              </a:rPr>
              <a:t>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454876" y="843978"/>
            <a:ext cx="48058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-68" dirty="0">
                <a:latin typeface="DejaVu Serif"/>
                <a:cs typeface="DejaVu Serif"/>
              </a:rPr>
              <a:t>b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38103" y="922819"/>
            <a:ext cx="5498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503903" y="866268"/>
            <a:ext cx="75767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3" dirty="0">
                <a:latin typeface="Times New Roman"/>
                <a:cs typeface="Times New Roman"/>
              </a:rPr>
              <a:t>)</a:t>
            </a:r>
            <a:r>
              <a:rPr sz="682" spc="-3" dirty="0">
                <a:latin typeface="DejaVu Serif"/>
                <a:cs typeface="DejaVu Serif"/>
              </a:rPr>
              <a:t>dx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-27" dirty="0">
                <a:latin typeface="Trebuchet MS"/>
                <a:cs typeface="Trebuchet MS"/>
              </a:rPr>
              <a:t>is </a:t>
            </a:r>
            <a:r>
              <a:rPr sz="682" spc="-34" dirty="0">
                <a:latin typeface="Trebuchet MS"/>
                <a:cs typeface="Trebuchet MS"/>
              </a:rPr>
              <a:t>a </a:t>
            </a:r>
            <a:r>
              <a:rPr sz="682" spc="-37" dirty="0">
                <a:latin typeface="Trebuchet MS"/>
                <a:cs typeface="Trebuchet MS"/>
              </a:rPr>
              <a:t>number.</a:t>
            </a:r>
            <a:endParaRPr sz="682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151934" y="1049485"/>
            <a:ext cx="5844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33" dirty="0">
                <a:latin typeface="Arial"/>
                <a:cs typeface="Arial"/>
              </a:rPr>
              <a:t>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63925" y="1118983"/>
            <a:ext cx="139801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568454" algn="l"/>
              </a:tabLst>
            </a:pPr>
            <a:r>
              <a:rPr sz="682" spc="20" dirty="0">
                <a:latin typeface="Trebuchet MS"/>
                <a:cs typeface="Trebuchet MS"/>
              </a:rPr>
              <a:t>By</a:t>
            </a:r>
            <a:r>
              <a:rPr sz="682" spc="31" dirty="0">
                <a:latin typeface="Trebuchet MS"/>
                <a:cs typeface="Trebuchet MS"/>
              </a:rPr>
              <a:t> </a:t>
            </a:r>
            <a:r>
              <a:rPr sz="682" spc="-37" dirty="0">
                <a:latin typeface="Trebuchet MS"/>
                <a:cs typeface="Trebuchet MS"/>
              </a:rPr>
              <a:t>definition	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75" dirty="0">
                <a:latin typeface="DejaVu Serif"/>
                <a:cs typeface="DejaVu Serif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3" dirty="0">
                <a:latin typeface="Times New Roman"/>
                <a:cs typeface="Times New Roman"/>
              </a:rPr>
              <a:t>)</a:t>
            </a:r>
            <a:r>
              <a:rPr sz="682" spc="-3" dirty="0">
                <a:latin typeface="DejaVu Serif"/>
                <a:cs typeface="DejaVu Serif"/>
              </a:rPr>
              <a:t>dx </a:t>
            </a:r>
            <a:r>
              <a:rPr sz="682" spc="-27" dirty="0">
                <a:latin typeface="Trebuchet MS"/>
                <a:cs typeface="Trebuchet MS"/>
              </a:rPr>
              <a:t>is </a:t>
            </a:r>
            <a:r>
              <a:rPr sz="682" i="1" spc="-27" dirty="0">
                <a:latin typeface="Trebuchet MS"/>
                <a:cs typeface="Trebuchet MS"/>
              </a:rPr>
              <a:t>any </a:t>
            </a:r>
            <a:r>
              <a:rPr sz="682" i="1" spc="-34" dirty="0">
                <a:latin typeface="Trebuchet MS"/>
                <a:cs typeface="Trebuchet MS"/>
              </a:rPr>
              <a:t>function</a:t>
            </a:r>
            <a:endParaRPr sz="682">
              <a:latin typeface="Trebuchet MS"/>
              <a:cs typeface="Trebuchet MS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663925" y="1222502"/>
            <a:ext cx="108758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i="1" spc="-48" dirty="0">
                <a:latin typeface="Trebuchet MS"/>
                <a:cs typeface="Trebuchet MS"/>
              </a:rPr>
              <a:t>of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i="1" spc="-37" dirty="0">
                <a:latin typeface="Trebuchet MS"/>
                <a:cs typeface="Trebuchet MS"/>
              </a:rPr>
              <a:t>whose </a:t>
            </a:r>
            <a:r>
              <a:rPr sz="682" i="1" spc="-44" dirty="0">
                <a:latin typeface="Trebuchet MS"/>
                <a:cs typeface="Trebuchet MS"/>
              </a:rPr>
              <a:t>derivative </a:t>
            </a:r>
            <a:r>
              <a:rPr sz="682" i="1" spc="-34" dirty="0">
                <a:latin typeface="Trebuchet MS"/>
                <a:cs typeface="Trebuchet MS"/>
              </a:rPr>
              <a:t>is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3" dirty="0">
                <a:latin typeface="Times New Roman"/>
                <a:cs typeface="Times New Roman"/>
              </a:rPr>
              <a:t>(</a:t>
            </a:r>
            <a:r>
              <a:rPr sz="682" spc="3" dirty="0">
                <a:latin typeface="DejaVu Serif"/>
                <a:cs typeface="DejaVu Serif"/>
              </a:rPr>
              <a:t>x</a:t>
            </a:r>
            <a:r>
              <a:rPr sz="682" spc="3" dirty="0">
                <a:latin typeface="Times New Roman"/>
                <a:cs typeface="Times New Roman"/>
              </a:rPr>
              <a:t>)</a:t>
            </a:r>
            <a:r>
              <a:rPr sz="682" i="1" spc="3" dirty="0">
                <a:latin typeface="Trebuchet MS"/>
                <a:cs typeface="Trebuchet MS"/>
              </a:rPr>
              <a:t>.</a:t>
            </a:r>
            <a:endParaRPr sz="682">
              <a:latin typeface="Trebuchet MS"/>
              <a:cs typeface="Trebuchet MS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096000" y="1030587"/>
            <a:ext cx="0" cy="422564"/>
          </a:xfrm>
          <a:custGeom>
            <a:avLst/>
            <a:gdLst/>
            <a:ahLst/>
            <a:cxnLst/>
            <a:rect l="l" t="t" r="r" b="b"/>
            <a:pathLst>
              <a:path h="619760">
                <a:moveTo>
                  <a:pt x="0" y="619277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17" name="object 17"/>
          <p:cNvSpPr txBox="1"/>
          <p:nvPr/>
        </p:nvSpPr>
        <p:spPr>
          <a:xfrm>
            <a:off x="6130472" y="956270"/>
            <a:ext cx="5844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33" dirty="0">
                <a:latin typeface="Arial"/>
                <a:cs typeface="Arial"/>
              </a:rPr>
              <a:t>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187985" y="1003478"/>
            <a:ext cx="48058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-68" dirty="0">
                <a:latin typeface="DejaVu Serif"/>
                <a:cs typeface="DejaVu Serif"/>
              </a:rPr>
              <a:t>b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6171213" y="1082319"/>
            <a:ext cx="5498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7" dirty="0">
                <a:latin typeface="DejaVu Serif"/>
                <a:cs typeface="DejaVu Serif"/>
              </a:rPr>
              <a:t>a</a:t>
            </a:r>
            <a:endParaRPr sz="477">
              <a:latin typeface="DejaVu Serif"/>
              <a:cs typeface="DejaVu Serif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6237013" y="1025767"/>
            <a:ext cx="130579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-3" dirty="0">
                <a:latin typeface="Times New Roman"/>
                <a:cs typeface="Times New Roman"/>
              </a:rPr>
              <a:t>(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3" dirty="0">
                <a:latin typeface="Times New Roman"/>
                <a:cs typeface="Times New Roman"/>
              </a:rPr>
              <a:t>)</a:t>
            </a:r>
            <a:r>
              <a:rPr sz="682" spc="-3" dirty="0">
                <a:latin typeface="DejaVu Serif"/>
                <a:cs typeface="DejaVu Serif"/>
              </a:rPr>
              <a:t>dx </a:t>
            </a:r>
            <a:r>
              <a:rPr sz="682" spc="-44" dirty="0">
                <a:latin typeface="Trebuchet MS"/>
                <a:cs typeface="Trebuchet MS"/>
              </a:rPr>
              <a:t>was </a:t>
            </a:r>
            <a:r>
              <a:rPr sz="682" spc="-48" dirty="0">
                <a:latin typeface="Trebuchet MS"/>
                <a:cs typeface="Trebuchet MS"/>
              </a:rPr>
              <a:t>defined </a:t>
            </a:r>
            <a:r>
              <a:rPr sz="682" spc="-34" dirty="0">
                <a:latin typeface="Trebuchet MS"/>
                <a:cs typeface="Trebuchet MS"/>
              </a:rPr>
              <a:t>in </a:t>
            </a:r>
            <a:r>
              <a:rPr sz="682" spc="-41" dirty="0">
                <a:latin typeface="Trebuchet MS"/>
                <a:cs typeface="Trebuchet MS"/>
              </a:rPr>
              <a:t>terms of</a:t>
            </a:r>
            <a:r>
              <a:rPr sz="682" spc="37" dirty="0">
                <a:latin typeface="Trebuchet MS"/>
                <a:cs typeface="Trebuchet MS"/>
              </a:rPr>
              <a:t> </a:t>
            </a:r>
            <a:r>
              <a:rPr sz="682" spc="-27" dirty="0">
                <a:latin typeface="Trebuchet MS"/>
                <a:cs typeface="Trebuchet MS"/>
              </a:rPr>
              <a:t>Rie-</a:t>
            </a:r>
            <a:endParaRPr sz="682">
              <a:latin typeface="Trebuchet MS"/>
              <a:cs typeface="Trebuchet MS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130471" y="1129287"/>
            <a:ext cx="139801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20" dirty="0">
                <a:latin typeface="Trebuchet MS"/>
                <a:cs typeface="Trebuchet MS"/>
              </a:rPr>
              <a:t>mann </a:t>
            </a:r>
            <a:r>
              <a:rPr sz="682" spc="-14" dirty="0">
                <a:latin typeface="Trebuchet MS"/>
                <a:cs typeface="Trebuchet MS"/>
              </a:rPr>
              <a:t>sums </a:t>
            </a:r>
            <a:r>
              <a:rPr sz="682" spc="-24" dirty="0">
                <a:latin typeface="Trebuchet MS"/>
                <a:cs typeface="Trebuchet MS"/>
              </a:rPr>
              <a:t>and can </a:t>
            </a:r>
            <a:r>
              <a:rPr sz="682" spc="-37" dirty="0">
                <a:latin typeface="Trebuchet MS"/>
                <a:cs typeface="Trebuchet MS"/>
              </a:rPr>
              <a:t>be interpreted</a:t>
            </a:r>
            <a:r>
              <a:rPr sz="682" spc="72" dirty="0">
                <a:latin typeface="Trebuchet MS"/>
                <a:cs typeface="Trebuchet MS"/>
              </a:rPr>
              <a:t> </a:t>
            </a:r>
            <a:r>
              <a:rPr sz="682" spc="-20" dirty="0">
                <a:latin typeface="Trebuchet MS"/>
                <a:cs typeface="Trebuchet MS"/>
              </a:rPr>
              <a:t>as</a:t>
            </a:r>
            <a:endParaRPr sz="682">
              <a:latin typeface="Trebuchet MS"/>
              <a:cs typeface="Trebuchet MS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6117535" y="1232806"/>
            <a:ext cx="1410566" cy="218236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21214" marR="3464" indent="-12988">
              <a:spcBef>
                <a:spcPts val="65"/>
              </a:spcBef>
            </a:pPr>
            <a:r>
              <a:rPr sz="682" spc="-48" dirty="0">
                <a:latin typeface="Trebuchet MS"/>
                <a:cs typeface="Trebuchet MS"/>
              </a:rPr>
              <a:t>“area </a:t>
            </a:r>
            <a:r>
              <a:rPr sz="682" spc="-44" dirty="0">
                <a:latin typeface="Trebuchet MS"/>
                <a:cs typeface="Trebuchet MS"/>
              </a:rPr>
              <a:t>under </a:t>
            </a:r>
            <a:r>
              <a:rPr sz="682" spc="-48" dirty="0">
                <a:latin typeface="Trebuchet MS"/>
                <a:cs typeface="Trebuchet MS"/>
              </a:rPr>
              <a:t>the </a:t>
            </a:r>
            <a:r>
              <a:rPr sz="682" spc="-31" dirty="0">
                <a:latin typeface="Trebuchet MS"/>
                <a:cs typeface="Trebuchet MS"/>
              </a:rPr>
              <a:t>graph </a:t>
            </a:r>
            <a:r>
              <a:rPr sz="682" spc="-44" dirty="0">
                <a:latin typeface="Trebuchet MS"/>
                <a:cs typeface="Trebuchet MS"/>
              </a:rPr>
              <a:t>of </a:t>
            </a:r>
            <a:r>
              <a:rPr sz="682" spc="-55" dirty="0">
                <a:latin typeface="DejaVu Serif"/>
                <a:cs typeface="DejaVu Serif"/>
              </a:rPr>
              <a:t>y </a:t>
            </a:r>
            <a:r>
              <a:rPr sz="682" spc="130" dirty="0">
                <a:latin typeface="Times New Roman"/>
                <a:cs typeface="Times New Roman"/>
              </a:rPr>
              <a:t>=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-7" dirty="0">
                <a:latin typeface="Times New Roman"/>
                <a:cs typeface="Times New Roman"/>
              </a:rPr>
              <a:t>(</a:t>
            </a:r>
            <a:r>
              <a:rPr sz="682" spc="-7" dirty="0">
                <a:latin typeface="DejaVu Serif"/>
                <a:cs typeface="DejaVu Serif"/>
              </a:rPr>
              <a:t>x</a:t>
            </a:r>
            <a:r>
              <a:rPr sz="682" spc="-7" dirty="0">
                <a:latin typeface="Times New Roman"/>
                <a:cs typeface="Times New Roman"/>
              </a:rPr>
              <a:t>)</a:t>
            </a:r>
            <a:r>
              <a:rPr sz="682" spc="-7" dirty="0">
                <a:latin typeface="Trebuchet MS"/>
                <a:cs typeface="Trebuchet MS"/>
              </a:rPr>
              <a:t>”, </a:t>
            </a:r>
            <a:r>
              <a:rPr sz="682" spc="-37" dirty="0">
                <a:latin typeface="Trebuchet MS"/>
                <a:cs typeface="Trebuchet MS"/>
              </a:rPr>
              <a:t>at  least </a:t>
            </a:r>
            <a:r>
              <a:rPr sz="682" spc="-41" dirty="0">
                <a:latin typeface="Trebuchet MS"/>
                <a:cs typeface="Trebuchet MS"/>
              </a:rPr>
              <a:t>when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 </a:t>
            </a:r>
            <a:r>
              <a:rPr sz="682" spc="-44" dirty="0">
                <a:latin typeface="DejaVu Serif"/>
                <a:cs typeface="DejaVu Serif"/>
              </a:rPr>
              <a:t>&gt;</a:t>
            </a:r>
            <a:r>
              <a:rPr sz="682" spc="-153" dirty="0">
                <a:latin typeface="DejaVu Serif"/>
                <a:cs typeface="DejaVu Serif"/>
              </a:rPr>
              <a:t> </a:t>
            </a:r>
            <a:r>
              <a:rPr sz="682" spc="-34" dirty="0">
                <a:latin typeface="Times New Roman"/>
                <a:cs typeface="Times New Roman"/>
              </a:rPr>
              <a:t>0</a:t>
            </a:r>
            <a:r>
              <a:rPr sz="682" spc="-34" dirty="0">
                <a:latin typeface="Trebuchet MS"/>
                <a:cs typeface="Trebuchet MS"/>
              </a:rPr>
              <a:t>.</a:t>
            </a:r>
            <a:endParaRPr sz="682">
              <a:latin typeface="Trebuchet MS"/>
              <a:cs typeface="Trebuchet MS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663925" y="1498891"/>
            <a:ext cx="1410133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-31" dirty="0">
                <a:latin typeface="Trebuchet MS"/>
                <a:cs typeface="Trebuchet MS"/>
              </a:rPr>
              <a:t>is not </a:t>
            </a:r>
            <a:r>
              <a:rPr sz="682" spc="-41" dirty="0">
                <a:latin typeface="Trebuchet MS"/>
                <a:cs typeface="Trebuchet MS"/>
              </a:rPr>
              <a:t>a </a:t>
            </a:r>
            <a:r>
              <a:rPr sz="682" spc="-34" dirty="0">
                <a:latin typeface="Trebuchet MS"/>
                <a:cs typeface="Trebuchet MS"/>
              </a:rPr>
              <a:t>dummy </a:t>
            </a:r>
            <a:r>
              <a:rPr sz="682" spc="-48" dirty="0">
                <a:latin typeface="Trebuchet MS"/>
                <a:cs typeface="Trebuchet MS"/>
              </a:rPr>
              <a:t>variable, for</a:t>
            </a:r>
            <a:r>
              <a:rPr sz="682" spc="75" dirty="0">
                <a:latin typeface="Trebuchet MS"/>
                <a:cs typeface="Trebuchet MS"/>
              </a:rPr>
              <a:t> </a:t>
            </a:r>
            <a:r>
              <a:rPr sz="682" spc="-51" dirty="0">
                <a:latin typeface="Trebuchet MS"/>
                <a:cs typeface="Trebuchet MS"/>
              </a:rPr>
              <a:t>example,</a:t>
            </a:r>
            <a:endParaRPr sz="682">
              <a:latin typeface="Trebuchet MS"/>
              <a:cs typeface="Trebuchet MS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663925" y="1532921"/>
            <a:ext cx="5844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33" dirty="0">
                <a:latin typeface="Arial"/>
                <a:cs typeface="Arial"/>
              </a:rPr>
              <a:t>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472710" y="1532921"/>
            <a:ext cx="5844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33" dirty="0">
                <a:latin typeface="Arial"/>
                <a:cs typeface="Arial"/>
              </a:rPr>
              <a:t>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084584" y="1596990"/>
            <a:ext cx="806161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762846" algn="l"/>
              </a:tabLst>
            </a:pPr>
            <a:r>
              <a:rPr sz="477" spc="31" dirty="0">
                <a:latin typeface="Times New Roman"/>
                <a:cs typeface="Times New Roman"/>
              </a:rPr>
              <a:t>2	2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735821" y="1602411"/>
            <a:ext cx="131964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816963" algn="l"/>
              </a:tabLst>
            </a:pPr>
            <a:r>
              <a:rPr sz="682" spc="-24" dirty="0">
                <a:latin typeface="Times New Roman"/>
                <a:cs typeface="Times New Roman"/>
              </a:rPr>
              <a:t>2</a:t>
            </a:r>
            <a:r>
              <a:rPr sz="682" spc="-24" dirty="0">
                <a:latin typeface="DejaVu Serif"/>
                <a:cs typeface="DejaVu Serif"/>
              </a:rPr>
              <a:t>xdx </a:t>
            </a:r>
            <a:r>
              <a:rPr sz="682" spc="130" dirty="0">
                <a:latin typeface="Times New Roman"/>
                <a:cs typeface="Times New Roman"/>
              </a:rPr>
              <a:t>=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65" dirty="0">
                <a:latin typeface="DejaVu Serif"/>
                <a:cs typeface="DejaVu Serif"/>
              </a:rPr>
              <a:t> </a:t>
            </a:r>
            <a:r>
              <a:rPr sz="682" spc="130" dirty="0">
                <a:latin typeface="Times New Roman"/>
                <a:cs typeface="Times New Roman"/>
              </a:rPr>
              <a:t>+ </a:t>
            </a:r>
            <a:r>
              <a:rPr sz="682" spc="-37" dirty="0">
                <a:latin typeface="DejaVu Serif"/>
                <a:cs typeface="DejaVu Serif"/>
              </a:rPr>
              <a:t>C</a:t>
            </a:r>
            <a:r>
              <a:rPr sz="682" spc="51" dirty="0">
                <a:latin typeface="DejaVu Serif"/>
                <a:cs typeface="DejaVu Serif"/>
              </a:rPr>
              <a:t> </a:t>
            </a:r>
            <a:r>
              <a:rPr sz="682" spc="-37" dirty="0">
                <a:latin typeface="Trebuchet MS"/>
                <a:cs typeface="Trebuchet MS"/>
              </a:rPr>
              <a:t>and	</a:t>
            </a:r>
            <a:r>
              <a:rPr sz="682" spc="-41" dirty="0">
                <a:latin typeface="Times New Roman"/>
                <a:cs typeface="Times New Roman"/>
              </a:rPr>
              <a:t>2</a:t>
            </a:r>
            <a:r>
              <a:rPr sz="682" spc="-41" dirty="0">
                <a:latin typeface="DejaVu Serif"/>
                <a:cs typeface="DejaVu Serif"/>
              </a:rPr>
              <a:t>tdt </a:t>
            </a:r>
            <a:r>
              <a:rPr sz="682" spc="130" dirty="0">
                <a:latin typeface="Times New Roman"/>
                <a:cs typeface="Times New Roman"/>
              </a:rPr>
              <a:t>= </a:t>
            </a:r>
            <a:r>
              <a:rPr sz="682" spc="-31" dirty="0">
                <a:latin typeface="DejaVu Serif"/>
                <a:cs typeface="DejaVu Serif"/>
              </a:rPr>
              <a:t>t </a:t>
            </a:r>
            <a:r>
              <a:rPr sz="682" spc="130" dirty="0">
                <a:latin typeface="Times New Roman"/>
                <a:cs typeface="Times New Roman"/>
              </a:rPr>
              <a:t>+</a:t>
            </a:r>
            <a:r>
              <a:rPr sz="682" spc="-133" dirty="0">
                <a:latin typeface="Times New Roman"/>
                <a:cs typeface="Times New Roman"/>
              </a:rPr>
              <a:t> </a:t>
            </a:r>
            <a:r>
              <a:rPr sz="682" spc="-37" dirty="0">
                <a:latin typeface="DejaVu Serif"/>
                <a:cs typeface="DejaVu Serif"/>
              </a:rPr>
              <a:t>C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663925" y="1705939"/>
            <a:ext cx="139801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48" dirty="0">
                <a:latin typeface="Trebuchet MS"/>
                <a:cs typeface="Trebuchet MS"/>
              </a:rPr>
              <a:t>are </a:t>
            </a:r>
            <a:r>
              <a:rPr sz="682" spc="-24" dirty="0">
                <a:latin typeface="Trebuchet MS"/>
                <a:cs typeface="Trebuchet MS"/>
              </a:rPr>
              <a:t>functions </a:t>
            </a:r>
            <a:r>
              <a:rPr sz="682" spc="-31" dirty="0">
                <a:latin typeface="Trebuchet MS"/>
                <a:cs typeface="Trebuchet MS"/>
              </a:rPr>
              <a:t>of </a:t>
            </a:r>
            <a:r>
              <a:rPr sz="682" spc="-41" dirty="0">
                <a:latin typeface="Trebuchet MS"/>
                <a:cs typeface="Trebuchet MS"/>
              </a:rPr>
              <a:t>different </a:t>
            </a:r>
            <a:r>
              <a:rPr sz="682" spc="-34" dirty="0">
                <a:latin typeface="Trebuchet MS"/>
                <a:cs typeface="Trebuchet MS"/>
              </a:rPr>
              <a:t>variables,</a:t>
            </a:r>
            <a:r>
              <a:rPr sz="682" spc="-58" dirty="0">
                <a:latin typeface="Trebuchet MS"/>
                <a:cs typeface="Trebuchet MS"/>
              </a:rPr>
              <a:t> </a:t>
            </a:r>
            <a:r>
              <a:rPr sz="682" spc="-17" dirty="0">
                <a:latin typeface="Trebuchet MS"/>
                <a:cs typeface="Trebuchet MS"/>
              </a:rPr>
              <a:t>so</a:t>
            </a:r>
            <a:endParaRPr sz="682">
              <a:latin typeface="Trebuchet MS"/>
              <a:cs typeface="Trebuchet MS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663925" y="1809459"/>
            <a:ext cx="69662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-37" dirty="0">
                <a:latin typeface="Trebuchet MS"/>
                <a:cs typeface="Trebuchet MS"/>
              </a:rPr>
              <a:t>they </a:t>
            </a:r>
            <a:r>
              <a:rPr sz="682" spc="-55" dirty="0">
                <a:latin typeface="Trebuchet MS"/>
                <a:cs typeface="Trebuchet MS"/>
              </a:rPr>
              <a:t>are </a:t>
            </a:r>
            <a:r>
              <a:rPr sz="682" spc="-27" dirty="0">
                <a:latin typeface="Trebuchet MS"/>
                <a:cs typeface="Trebuchet MS"/>
              </a:rPr>
              <a:t>not </a:t>
            </a:r>
            <a:r>
              <a:rPr sz="682" spc="-44" dirty="0">
                <a:latin typeface="Trebuchet MS"/>
                <a:cs typeface="Trebuchet MS"/>
              </a:rPr>
              <a:t>equal.</a:t>
            </a:r>
            <a:endParaRPr sz="682">
              <a:latin typeface="Trebuchet MS"/>
              <a:cs typeface="Trebuchet MS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6096000" y="1452822"/>
            <a:ext cx="0" cy="468457"/>
          </a:xfrm>
          <a:custGeom>
            <a:avLst/>
            <a:gdLst/>
            <a:ahLst/>
            <a:cxnLst/>
            <a:rect l="l" t="t" r="r" b="b"/>
            <a:pathLst>
              <a:path h="687069">
                <a:moveTo>
                  <a:pt x="0" y="686892"/>
                </a:moveTo>
                <a:lnTo>
                  <a:pt x="0" y="0"/>
                </a:lnTo>
              </a:path>
            </a:pathLst>
          </a:custGeom>
          <a:ln w="505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 sz="1227"/>
          </a:p>
        </p:txBody>
      </p:sp>
      <p:sp>
        <p:nvSpPr>
          <p:cNvPr id="31" name="object 31"/>
          <p:cNvSpPr txBox="1"/>
          <p:nvPr/>
        </p:nvSpPr>
        <p:spPr>
          <a:xfrm>
            <a:off x="6130471" y="1498891"/>
            <a:ext cx="1409700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-20" dirty="0">
                <a:latin typeface="Trebuchet MS"/>
                <a:cs typeface="Trebuchet MS"/>
              </a:rPr>
              <a:t>is </a:t>
            </a:r>
            <a:r>
              <a:rPr sz="682" spc="-27" dirty="0">
                <a:latin typeface="Trebuchet MS"/>
                <a:cs typeface="Trebuchet MS"/>
              </a:rPr>
              <a:t>a </a:t>
            </a:r>
            <a:r>
              <a:rPr sz="682" spc="-20" dirty="0">
                <a:latin typeface="Trebuchet MS"/>
                <a:cs typeface="Trebuchet MS"/>
              </a:rPr>
              <a:t>dummy </a:t>
            </a:r>
            <a:r>
              <a:rPr sz="682" spc="-37" dirty="0">
                <a:latin typeface="Trebuchet MS"/>
                <a:cs typeface="Trebuchet MS"/>
              </a:rPr>
              <a:t>variable, for</a:t>
            </a:r>
            <a:r>
              <a:rPr sz="682" spc="85" dirty="0">
                <a:latin typeface="Trebuchet MS"/>
                <a:cs typeface="Trebuchet MS"/>
              </a:rPr>
              <a:t> </a:t>
            </a:r>
            <a:r>
              <a:rPr sz="682" spc="-41" dirty="0">
                <a:latin typeface="Trebuchet MS"/>
                <a:cs typeface="Trebuchet MS"/>
              </a:rPr>
              <a:t>example,</a:t>
            </a:r>
            <a:endParaRPr sz="682">
              <a:latin typeface="Trebuchet MS"/>
              <a:cs typeface="Trebuchet MS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6027100" y="6180596"/>
            <a:ext cx="138113" cy="641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7318">
              <a:lnSpc>
                <a:spcPts val="522"/>
              </a:lnSpc>
            </a:pPr>
            <a:fld id="{81D60167-4931-47E6-BA6A-407CBD079E47}" type="slidenum">
              <a:rPr sz="477" spc="31" dirty="0">
                <a:latin typeface="Times New Roman"/>
                <a:cs typeface="Times New Roman"/>
              </a:rPr>
              <a:pPr marL="17318">
                <a:lnSpc>
                  <a:spcPts val="522"/>
                </a:lnSpc>
              </a:pPr>
              <a:t>4</a:t>
            </a:fld>
            <a:endParaRPr sz="477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6130472" y="1541884"/>
            <a:ext cx="81611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766309" algn="l"/>
              </a:tabLst>
            </a:pPr>
            <a:r>
              <a:rPr sz="682" spc="133" dirty="0">
                <a:latin typeface="Arial"/>
                <a:cs typeface="Arial"/>
              </a:rPr>
              <a:t>∫	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6187985" y="1589092"/>
            <a:ext cx="810058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766309" algn="l"/>
              </a:tabLst>
            </a:pPr>
            <a:r>
              <a:rPr sz="477" spc="31" dirty="0">
                <a:latin typeface="Times New Roman"/>
                <a:cs typeface="Times New Roman"/>
              </a:rPr>
              <a:t>1	1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6929178" y="1667934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0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6241065" y="1611373"/>
            <a:ext cx="128717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766309" algn="l"/>
              </a:tabLst>
            </a:pPr>
            <a:r>
              <a:rPr sz="682" spc="-20" dirty="0">
                <a:latin typeface="Times New Roman"/>
                <a:cs typeface="Times New Roman"/>
              </a:rPr>
              <a:t>2</a:t>
            </a:r>
            <a:r>
              <a:rPr sz="682" spc="-20" dirty="0">
                <a:latin typeface="DejaVu Serif"/>
                <a:cs typeface="DejaVu Serif"/>
              </a:rPr>
              <a:t>xdx  </a:t>
            </a:r>
            <a:r>
              <a:rPr sz="682" spc="153" dirty="0">
                <a:latin typeface="Times New Roman"/>
                <a:cs typeface="Times New Roman"/>
              </a:rPr>
              <a:t>=</a:t>
            </a:r>
            <a:r>
              <a:rPr sz="682" spc="211" dirty="0">
                <a:latin typeface="Times New Roman"/>
                <a:cs typeface="Times New Roman"/>
              </a:rPr>
              <a:t> </a:t>
            </a:r>
            <a:r>
              <a:rPr sz="682" spc="-27" dirty="0">
                <a:latin typeface="Times New Roman"/>
                <a:cs typeface="Times New Roman"/>
              </a:rPr>
              <a:t>1</a:t>
            </a:r>
            <a:r>
              <a:rPr sz="682" spc="-27" dirty="0">
                <a:latin typeface="Trebuchet MS"/>
                <a:cs typeface="Trebuchet MS"/>
              </a:rPr>
              <a:t>, </a:t>
            </a:r>
            <a:r>
              <a:rPr sz="682" spc="-7" dirty="0">
                <a:latin typeface="Trebuchet MS"/>
                <a:cs typeface="Trebuchet MS"/>
              </a:rPr>
              <a:t> </a:t>
            </a:r>
            <a:r>
              <a:rPr sz="682" spc="-24" dirty="0">
                <a:latin typeface="Trebuchet MS"/>
                <a:cs typeface="Trebuchet MS"/>
              </a:rPr>
              <a:t>and	</a:t>
            </a:r>
            <a:r>
              <a:rPr sz="682" spc="-34" dirty="0">
                <a:latin typeface="Times New Roman"/>
                <a:cs typeface="Times New Roman"/>
              </a:rPr>
              <a:t>2</a:t>
            </a:r>
            <a:r>
              <a:rPr sz="682" spc="-34" dirty="0">
                <a:latin typeface="DejaVu Serif"/>
                <a:cs typeface="DejaVu Serif"/>
              </a:rPr>
              <a:t>tdt </a:t>
            </a:r>
            <a:r>
              <a:rPr sz="682" spc="153" dirty="0">
                <a:latin typeface="Times New Roman"/>
                <a:cs typeface="Times New Roman"/>
              </a:rPr>
              <a:t>= </a:t>
            </a:r>
            <a:r>
              <a:rPr sz="682" spc="-27" dirty="0">
                <a:latin typeface="Times New Roman"/>
                <a:cs typeface="Times New Roman"/>
              </a:rPr>
              <a:t>1</a:t>
            </a:r>
            <a:r>
              <a:rPr sz="682" spc="-27" dirty="0">
                <a:latin typeface="Trebuchet MS"/>
                <a:cs typeface="Trebuchet MS"/>
              </a:rPr>
              <a:t>,</a:t>
            </a:r>
            <a:r>
              <a:rPr sz="682" spc="7" dirty="0">
                <a:latin typeface="Trebuchet MS"/>
                <a:cs typeface="Trebuchet MS"/>
              </a:rPr>
              <a:t> </a:t>
            </a:r>
            <a:r>
              <a:rPr sz="682" spc="-17" dirty="0">
                <a:latin typeface="Trebuchet MS"/>
                <a:cs typeface="Trebuchet MS"/>
              </a:rPr>
              <a:t>so</a:t>
            </a:r>
            <a:endParaRPr sz="682">
              <a:latin typeface="Trebuchet MS"/>
              <a:cs typeface="Trebuchet M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130472" y="1668263"/>
            <a:ext cx="5844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33" dirty="0">
                <a:latin typeface="Arial"/>
                <a:cs typeface="Arial"/>
              </a:rPr>
              <a:t>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6171213" y="1667933"/>
            <a:ext cx="68840" cy="209965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lnSpc>
                <a:spcPts val="474"/>
              </a:lnSpc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0</a:t>
            </a:r>
            <a:endParaRPr sz="477">
              <a:latin typeface="Times New Roman"/>
              <a:cs typeface="Times New Roman"/>
            </a:endParaRPr>
          </a:p>
          <a:p>
            <a:pPr marL="25111">
              <a:lnSpc>
                <a:spcPts val="474"/>
              </a:lnSpc>
            </a:pPr>
            <a:r>
              <a:rPr sz="477" spc="31" dirty="0">
                <a:latin typeface="Times New Roman"/>
                <a:cs typeface="Times New Roman"/>
              </a:rPr>
              <a:t>1</a:t>
            </a:r>
            <a:endParaRPr sz="477">
              <a:latin typeface="Times New Roman"/>
              <a:cs typeface="Times New Roman"/>
            </a:endParaRPr>
          </a:p>
          <a:p>
            <a:pPr marL="8659">
              <a:spcBef>
                <a:spcPts val="48"/>
              </a:spcBef>
            </a:pPr>
            <a:r>
              <a:rPr sz="477" spc="31" dirty="0">
                <a:latin typeface="Times New Roman"/>
                <a:cs typeface="Times New Roman"/>
              </a:rPr>
              <a:t>0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542731" y="1668263"/>
            <a:ext cx="5844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33" dirty="0">
                <a:latin typeface="Arial"/>
                <a:cs typeface="Arial"/>
              </a:rPr>
              <a:t>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6600245" y="1715471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1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6583463" y="1794313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latin typeface="Times New Roman"/>
                <a:cs typeface="Times New Roman"/>
              </a:rPr>
              <a:t>0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6241065" y="1737761"/>
            <a:ext cx="60397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420821" algn="l"/>
              </a:tabLst>
            </a:pPr>
            <a:r>
              <a:rPr sz="682" spc="-3" dirty="0">
                <a:latin typeface="Times New Roman"/>
                <a:cs typeface="Times New Roman"/>
              </a:rPr>
              <a:t>2</a:t>
            </a:r>
            <a:r>
              <a:rPr sz="682" spc="-27" dirty="0">
                <a:latin typeface="DejaVu Serif"/>
                <a:cs typeface="DejaVu Serif"/>
              </a:rPr>
              <a:t>xdx</a:t>
            </a:r>
            <a:r>
              <a:rPr sz="682" spc="-31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dirty="0">
                <a:latin typeface="Times New Roman"/>
                <a:cs typeface="Times New Roman"/>
              </a:rPr>
              <a:t>	</a:t>
            </a:r>
            <a:r>
              <a:rPr sz="682" spc="-3" dirty="0">
                <a:latin typeface="Times New Roman"/>
                <a:cs typeface="Times New Roman"/>
              </a:rPr>
              <a:t>2</a:t>
            </a:r>
            <a:r>
              <a:rPr sz="682" spc="-48" dirty="0">
                <a:latin typeface="DejaVu Serif"/>
                <a:cs typeface="DejaVu Serif"/>
              </a:rPr>
              <a:t>tdt</a:t>
            </a:r>
            <a:r>
              <a:rPr sz="682" spc="-65" dirty="0">
                <a:latin typeface="Trebuchet MS"/>
                <a:cs typeface="Trebuchet MS"/>
              </a:rPr>
              <a:t>.</a:t>
            </a:r>
            <a:endParaRPr sz="682">
              <a:latin typeface="Trebuchet MS"/>
              <a:cs typeface="Trebuchet M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061109" y="2005432"/>
            <a:ext cx="4081030" cy="533130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 marR="3464" indent="154993" algn="just">
              <a:spcBef>
                <a:spcPts val="65"/>
              </a:spcBef>
            </a:pPr>
            <a:r>
              <a:rPr sz="682" b="1" spc="3" dirty="0">
                <a:latin typeface="Georgia"/>
                <a:cs typeface="Georgia"/>
              </a:rPr>
              <a:t>5.1. </a:t>
            </a:r>
            <a:r>
              <a:rPr sz="682" b="1" spc="-17" dirty="0">
                <a:latin typeface="Georgia"/>
                <a:cs typeface="Georgia"/>
              </a:rPr>
              <a:t>You </a:t>
            </a:r>
            <a:r>
              <a:rPr sz="682" b="1" spc="-27" dirty="0">
                <a:latin typeface="Georgia"/>
                <a:cs typeface="Georgia"/>
              </a:rPr>
              <a:t>can always </a:t>
            </a:r>
            <a:r>
              <a:rPr sz="682" b="1" spc="-34" dirty="0">
                <a:latin typeface="Georgia"/>
                <a:cs typeface="Georgia"/>
              </a:rPr>
              <a:t>check </a:t>
            </a:r>
            <a:r>
              <a:rPr sz="682" b="1" spc="-10" dirty="0">
                <a:latin typeface="Georgia"/>
                <a:cs typeface="Georgia"/>
              </a:rPr>
              <a:t>the </a:t>
            </a:r>
            <a:r>
              <a:rPr sz="682" b="1" spc="-34" dirty="0">
                <a:latin typeface="Georgia"/>
                <a:cs typeface="Georgia"/>
              </a:rPr>
              <a:t>answer. </a:t>
            </a:r>
            <a:r>
              <a:rPr sz="682" spc="24" dirty="0">
                <a:latin typeface="Times New Roman"/>
                <a:cs typeface="Times New Roman"/>
              </a:rPr>
              <a:t>Suppose </a:t>
            </a:r>
            <a:r>
              <a:rPr sz="682" spc="17" dirty="0">
                <a:latin typeface="Times New Roman"/>
                <a:cs typeface="Times New Roman"/>
              </a:rPr>
              <a:t>you </a:t>
            </a:r>
            <a:r>
              <a:rPr sz="682" spc="31" dirty="0">
                <a:latin typeface="Times New Roman"/>
                <a:cs typeface="Times New Roman"/>
              </a:rPr>
              <a:t>want </a:t>
            </a:r>
            <a:r>
              <a:rPr sz="682" spc="41" dirty="0">
                <a:latin typeface="Times New Roman"/>
                <a:cs typeface="Times New Roman"/>
              </a:rPr>
              <a:t>to </a:t>
            </a:r>
            <a:r>
              <a:rPr sz="682" spc="14" dirty="0">
                <a:latin typeface="Times New Roman"/>
                <a:cs typeface="Times New Roman"/>
              </a:rPr>
              <a:t>find </a:t>
            </a:r>
            <a:r>
              <a:rPr sz="682" spc="41" dirty="0">
                <a:latin typeface="Times New Roman"/>
                <a:cs typeface="Times New Roman"/>
              </a:rPr>
              <a:t>an </a:t>
            </a:r>
            <a:r>
              <a:rPr sz="682" spc="24" dirty="0">
                <a:latin typeface="Times New Roman"/>
                <a:cs typeface="Times New Roman"/>
              </a:rPr>
              <a:t>antiderivative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41" dirty="0">
                <a:latin typeface="Times New Roman"/>
                <a:cs typeface="Times New Roman"/>
              </a:rPr>
              <a:t>a </a:t>
            </a:r>
            <a:r>
              <a:rPr sz="682" spc="10" dirty="0">
                <a:latin typeface="Times New Roman"/>
                <a:cs typeface="Times New Roman"/>
              </a:rPr>
              <a:t>given  </a:t>
            </a:r>
            <a:r>
              <a:rPr sz="682" spc="24" dirty="0">
                <a:latin typeface="Times New Roman"/>
                <a:cs typeface="Times New Roman"/>
              </a:rPr>
              <a:t>function </a:t>
            </a:r>
            <a:r>
              <a:rPr sz="682" spc="58" dirty="0">
                <a:latin typeface="DejaVu Serif"/>
                <a:cs typeface="DejaVu Serif"/>
              </a:rPr>
              <a:t>f</a:t>
            </a:r>
            <a:r>
              <a:rPr sz="682" spc="58" dirty="0">
                <a:latin typeface="Times New Roman"/>
                <a:cs typeface="Times New Roman"/>
              </a:rPr>
              <a:t>(</a:t>
            </a:r>
            <a:r>
              <a:rPr sz="682" spc="58" dirty="0">
                <a:latin typeface="DejaVu Serif"/>
                <a:cs typeface="DejaVu Serif"/>
              </a:rPr>
              <a:t>x</a:t>
            </a:r>
            <a:r>
              <a:rPr sz="682" spc="58" dirty="0">
                <a:latin typeface="Times New Roman"/>
                <a:cs typeface="Times New Roman"/>
              </a:rPr>
              <a:t>) </a:t>
            </a:r>
            <a:r>
              <a:rPr sz="682" spc="41" dirty="0">
                <a:latin typeface="Times New Roman"/>
                <a:cs typeface="Times New Roman"/>
              </a:rPr>
              <a:t>and </a:t>
            </a:r>
            <a:r>
              <a:rPr sz="682" spc="31" dirty="0">
                <a:latin typeface="Times New Roman"/>
                <a:cs typeface="Times New Roman"/>
              </a:rPr>
              <a:t>after </a:t>
            </a:r>
            <a:r>
              <a:rPr sz="682" spc="41" dirty="0">
                <a:latin typeface="Times New Roman"/>
                <a:cs typeface="Times New Roman"/>
              </a:rPr>
              <a:t>a </a:t>
            </a:r>
            <a:r>
              <a:rPr sz="682" spc="14" dirty="0">
                <a:latin typeface="Times New Roman"/>
                <a:cs typeface="Times New Roman"/>
              </a:rPr>
              <a:t>long </a:t>
            </a:r>
            <a:r>
              <a:rPr sz="682" spc="41" dirty="0">
                <a:latin typeface="Times New Roman"/>
                <a:cs typeface="Times New Roman"/>
              </a:rPr>
              <a:t>and </a:t>
            </a:r>
            <a:r>
              <a:rPr sz="682" spc="17" dirty="0">
                <a:latin typeface="Times New Roman"/>
                <a:cs typeface="Times New Roman"/>
              </a:rPr>
              <a:t>messy </a:t>
            </a:r>
            <a:r>
              <a:rPr sz="682" spc="34" dirty="0">
                <a:latin typeface="Times New Roman"/>
                <a:cs typeface="Times New Roman"/>
              </a:rPr>
              <a:t>computation </a:t>
            </a:r>
            <a:r>
              <a:rPr sz="682" spc="14" dirty="0">
                <a:latin typeface="Times New Roman"/>
                <a:cs typeface="Times New Roman"/>
              </a:rPr>
              <a:t>which </a:t>
            </a:r>
            <a:r>
              <a:rPr sz="682" spc="17" dirty="0">
                <a:latin typeface="Times New Roman"/>
                <a:cs typeface="Times New Roman"/>
              </a:rPr>
              <a:t>you </a:t>
            </a:r>
            <a:r>
              <a:rPr sz="682" spc="27" dirty="0">
                <a:latin typeface="Times New Roman"/>
                <a:cs typeface="Times New Roman"/>
              </a:rPr>
              <a:t>don’t </a:t>
            </a:r>
            <a:r>
              <a:rPr sz="682" spc="17" dirty="0">
                <a:latin typeface="Times New Roman"/>
                <a:cs typeface="Times New Roman"/>
              </a:rPr>
              <a:t>really </a:t>
            </a:r>
            <a:r>
              <a:rPr sz="682" spc="48" dirty="0">
                <a:latin typeface="Times New Roman"/>
                <a:cs typeface="Times New Roman"/>
              </a:rPr>
              <a:t>trust </a:t>
            </a:r>
            <a:r>
              <a:rPr sz="682" spc="17" dirty="0">
                <a:latin typeface="Times New Roman"/>
                <a:cs typeface="Times New Roman"/>
              </a:rPr>
              <a:t>you </a:t>
            </a:r>
            <a:r>
              <a:rPr sz="682" spc="27" dirty="0">
                <a:latin typeface="Times New Roman"/>
                <a:cs typeface="Times New Roman"/>
              </a:rPr>
              <a:t>get </a:t>
            </a:r>
            <a:r>
              <a:rPr sz="682" spc="41" dirty="0">
                <a:latin typeface="Times New Roman"/>
                <a:cs typeface="Times New Roman"/>
              </a:rPr>
              <a:t>an </a:t>
            </a:r>
            <a:r>
              <a:rPr sz="682" spc="24" dirty="0">
                <a:latin typeface="Times New Roman"/>
                <a:cs typeface="Times New Roman"/>
              </a:rPr>
              <a:t>“answer”,  </a:t>
            </a:r>
            <a:r>
              <a:rPr sz="682" spc="-37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). </a:t>
            </a:r>
            <a:r>
              <a:rPr sz="682" spc="3" dirty="0">
                <a:latin typeface="Times New Roman"/>
                <a:cs typeface="Times New Roman"/>
              </a:rPr>
              <a:t>You </a:t>
            </a:r>
            <a:r>
              <a:rPr sz="682" spc="31" dirty="0">
                <a:latin typeface="Times New Roman"/>
                <a:cs typeface="Times New Roman"/>
              </a:rPr>
              <a:t>can </a:t>
            </a:r>
            <a:r>
              <a:rPr sz="682" spc="41" dirty="0">
                <a:latin typeface="Times New Roman"/>
                <a:cs typeface="Times New Roman"/>
              </a:rPr>
              <a:t>then </a:t>
            </a:r>
            <a:r>
              <a:rPr sz="682" spc="31" dirty="0">
                <a:latin typeface="Times New Roman"/>
                <a:cs typeface="Times New Roman"/>
              </a:rPr>
              <a:t>throw </a:t>
            </a:r>
            <a:r>
              <a:rPr sz="682" spc="14" dirty="0">
                <a:latin typeface="Times New Roman"/>
                <a:cs typeface="Times New Roman"/>
              </a:rPr>
              <a:t>away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24" dirty="0">
                <a:latin typeface="Times New Roman"/>
                <a:cs typeface="Times New Roman"/>
              </a:rPr>
              <a:t>dubious </a:t>
            </a:r>
            <a:r>
              <a:rPr sz="682" spc="34" dirty="0">
                <a:latin typeface="Times New Roman"/>
                <a:cs typeface="Times New Roman"/>
              </a:rPr>
              <a:t>computation </a:t>
            </a:r>
            <a:r>
              <a:rPr sz="682" spc="41" dirty="0">
                <a:latin typeface="Times New Roman"/>
                <a:cs typeface="Times New Roman"/>
              </a:rPr>
              <a:t>and </a:t>
            </a:r>
            <a:r>
              <a:rPr sz="682" spc="20" dirty="0">
                <a:latin typeface="Times New Roman"/>
                <a:cs typeface="Times New Roman"/>
              </a:rPr>
              <a:t>differentiate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-37" dirty="0">
                <a:latin typeface="DejaVu Serif"/>
                <a:cs typeface="DejaVu Serif"/>
              </a:rPr>
              <a:t>F </a:t>
            </a:r>
            <a:r>
              <a:rPr sz="682" spc="27" dirty="0">
                <a:latin typeface="Times New Roman"/>
                <a:cs typeface="Times New Roman"/>
              </a:rPr>
              <a:t>(</a:t>
            </a:r>
            <a:r>
              <a:rPr sz="682" spc="27" dirty="0">
                <a:latin typeface="DejaVu Serif"/>
                <a:cs typeface="DejaVu Serif"/>
              </a:rPr>
              <a:t>x</a:t>
            </a:r>
            <a:r>
              <a:rPr sz="682" spc="27" dirty="0">
                <a:latin typeface="Times New Roman"/>
                <a:cs typeface="Times New Roman"/>
              </a:rPr>
              <a:t>) </a:t>
            </a:r>
            <a:r>
              <a:rPr sz="682" spc="17" dirty="0">
                <a:latin typeface="Times New Roman"/>
                <a:cs typeface="Times New Roman"/>
              </a:rPr>
              <a:t>you </a:t>
            </a:r>
            <a:r>
              <a:rPr sz="682" spc="41" dirty="0">
                <a:latin typeface="Times New Roman"/>
                <a:cs typeface="Times New Roman"/>
              </a:rPr>
              <a:t>had </a:t>
            </a:r>
            <a:r>
              <a:rPr sz="682" spc="20" dirty="0">
                <a:latin typeface="Times New Roman"/>
                <a:cs typeface="Times New Roman"/>
              </a:rPr>
              <a:t>found. </a:t>
            </a:r>
            <a:r>
              <a:rPr sz="682" spc="3" dirty="0">
                <a:latin typeface="Times New Roman"/>
                <a:cs typeface="Times New Roman"/>
              </a:rPr>
              <a:t>If  </a:t>
            </a:r>
            <a:r>
              <a:rPr sz="682" spc="-37" dirty="0">
                <a:latin typeface="DejaVu Serif"/>
                <a:cs typeface="DejaVu Serif"/>
              </a:rPr>
              <a:t>F </a:t>
            </a:r>
            <a:r>
              <a:rPr sz="716" spc="46" baseline="27777" dirty="0">
                <a:latin typeface="DejaVu Sans"/>
                <a:cs typeface="DejaVu Sans"/>
              </a:rPr>
              <a:t>j</a:t>
            </a:r>
            <a:r>
              <a:rPr sz="682" spc="31" dirty="0">
                <a:latin typeface="Times New Roman"/>
                <a:cs typeface="Times New Roman"/>
              </a:rPr>
              <a:t>(</a:t>
            </a:r>
            <a:r>
              <a:rPr sz="682" spc="31" dirty="0">
                <a:latin typeface="DejaVu Serif"/>
                <a:cs typeface="DejaVu Serif"/>
              </a:rPr>
              <a:t>x</a:t>
            </a:r>
            <a:r>
              <a:rPr sz="682" spc="31" dirty="0">
                <a:latin typeface="Times New Roman"/>
                <a:cs typeface="Times New Roman"/>
              </a:rPr>
              <a:t>) </a:t>
            </a:r>
            <a:r>
              <a:rPr sz="682" spc="37" dirty="0">
                <a:latin typeface="Times New Roman"/>
                <a:cs typeface="Times New Roman"/>
              </a:rPr>
              <a:t>turns </a:t>
            </a:r>
            <a:r>
              <a:rPr sz="682" spc="34" dirty="0">
                <a:latin typeface="Times New Roman"/>
                <a:cs typeface="Times New Roman"/>
              </a:rPr>
              <a:t>out to </a:t>
            </a:r>
            <a:r>
              <a:rPr sz="682" spc="24" dirty="0">
                <a:latin typeface="Times New Roman"/>
                <a:cs typeface="Times New Roman"/>
              </a:rPr>
              <a:t>be </a:t>
            </a:r>
            <a:r>
              <a:rPr sz="682" spc="17" dirty="0">
                <a:latin typeface="Times New Roman"/>
                <a:cs typeface="Times New Roman"/>
              </a:rPr>
              <a:t>equal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682" spc="20" dirty="0">
                <a:latin typeface="Times New Roman"/>
                <a:cs typeface="Times New Roman"/>
              </a:rPr>
              <a:t>), </a:t>
            </a:r>
            <a:r>
              <a:rPr sz="682" spc="34" dirty="0">
                <a:latin typeface="Times New Roman"/>
                <a:cs typeface="Times New Roman"/>
              </a:rPr>
              <a:t>then </a:t>
            </a:r>
            <a:r>
              <a:rPr sz="682" spc="17" dirty="0">
                <a:latin typeface="Times New Roman"/>
                <a:cs typeface="Times New Roman"/>
              </a:rPr>
              <a:t>your </a:t>
            </a:r>
            <a:r>
              <a:rPr sz="682" spc="-37" dirty="0">
                <a:latin typeface="DejaVu Serif"/>
                <a:cs typeface="DejaVu Serif"/>
              </a:rPr>
              <a:t>F </a:t>
            </a:r>
            <a:r>
              <a:rPr sz="682" spc="24" dirty="0">
                <a:latin typeface="Times New Roman"/>
                <a:cs typeface="Times New Roman"/>
              </a:rPr>
              <a:t>(</a:t>
            </a:r>
            <a:r>
              <a:rPr sz="682" spc="24" dirty="0">
                <a:latin typeface="DejaVu Serif"/>
                <a:cs typeface="DejaVu Serif"/>
              </a:rPr>
              <a:t>x</a:t>
            </a:r>
            <a:r>
              <a:rPr sz="682" spc="24" dirty="0">
                <a:latin typeface="Times New Roman"/>
                <a:cs typeface="Times New Roman"/>
              </a:rPr>
              <a:t>) </a:t>
            </a:r>
            <a:r>
              <a:rPr sz="682" dirty="0">
                <a:latin typeface="Times New Roman"/>
                <a:cs typeface="Times New Roman"/>
              </a:rPr>
              <a:t>is </a:t>
            </a:r>
            <a:r>
              <a:rPr sz="682" spc="17" dirty="0">
                <a:latin typeface="Times New Roman"/>
                <a:cs typeface="Times New Roman"/>
              </a:rPr>
              <a:t>indeed </a:t>
            </a:r>
            <a:r>
              <a:rPr sz="682" spc="34" dirty="0">
                <a:latin typeface="Times New Roman"/>
                <a:cs typeface="Times New Roman"/>
              </a:rPr>
              <a:t>an </a:t>
            </a:r>
            <a:r>
              <a:rPr sz="682" spc="20" dirty="0">
                <a:latin typeface="Times New Roman"/>
                <a:cs typeface="Times New Roman"/>
              </a:rPr>
              <a:t>antiderivative </a:t>
            </a:r>
            <a:r>
              <a:rPr sz="682" spc="34" dirty="0">
                <a:latin typeface="Times New Roman"/>
                <a:cs typeface="Times New Roman"/>
              </a:rPr>
              <a:t>and </a:t>
            </a:r>
            <a:r>
              <a:rPr sz="682" spc="17" dirty="0">
                <a:latin typeface="Times New Roman"/>
                <a:cs typeface="Times New Roman"/>
              </a:rPr>
              <a:t>your </a:t>
            </a:r>
            <a:r>
              <a:rPr sz="682" spc="27" dirty="0">
                <a:latin typeface="Times New Roman"/>
                <a:cs typeface="Times New Roman"/>
              </a:rPr>
              <a:t>computation </a:t>
            </a:r>
            <a:r>
              <a:rPr sz="682" spc="14" dirty="0">
                <a:latin typeface="Times New Roman"/>
                <a:cs typeface="Times New Roman"/>
              </a:rPr>
              <a:t>isn’t  </a:t>
            </a:r>
            <a:r>
              <a:rPr sz="682" spc="34" dirty="0">
                <a:latin typeface="Times New Roman"/>
                <a:cs typeface="Times New Roman"/>
              </a:rPr>
              <a:t>important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anymore.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5824295" y="2488115"/>
            <a:ext cx="5844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33" dirty="0">
                <a:latin typeface="Arial"/>
                <a:cs typeface="Arial"/>
              </a:rPr>
              <a:t>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216397" y="2557612"/>
            <a:ext cx="3931227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1688045" algn="l"/>
              </a:tabLst>
            </a:pPr>
            <a:r>
              <a:rPr sz="682" spc="7" dirty="0">
                <a:latin typeface="Times New Roman"/>
                <a:cs typeface="Times New Roman"/>
              </a:rPr>
              <a:t>For </a:t>
            </a:r>
            <a:r>
              <a:rPr sz="682" spc="10" dirty="0">
                <a:latin typeface="Times New Roman"/>
                <a:cs typeface="Times New Roman"/>
              </a:rPr>
              <a:t>example, suppose </a:t>
            </a:r>
            <a:r>
              <a:rPr sz="682" spc="48" dirty="0">
                <a:latin typeface="Times New Roman"/>
                <a:cs typeface="Times New Roman"/>
              </a:rPr>
              <a:t>that </a:t>
            </a:r>
            <a:r>
              <a:rPr sz="682" spc="-20" dirty="0">
                <a:latin typeface="Times New Roman"/>
                <a:cs typeface="Times New Roman"/>
              </a:rPr>
              <a:t>we  </a:t>
            </a:r>
            <a:r>
              <a:rPr sz="682" spc="17" dirty="0">
                <a:latin typeface="Times New Roman"/>
                <a:cs typeface="Times New Roman"/>
              </a:rPr>
              <a:t>want</a:t>
            </a:r>
            <a:r>
              <a:rPr sz="682" spc="112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to</a:t>
            </a:r>
            <a:r>
              <a:rPr sz="682" spc="51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find	</a:t>
            </a:r>
            <a:r>
              <a:rPr sz="682" spc="17" dirty="0">
                <a:latin typeface="Times New Roman"/>
                <a:cs typeface="Times New Roman"/>
              </a:rPr>
              <a:t>ln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06" dirty="0">
                <a:latin typeface="DejaVu Serif"/>
                <a:cs typeface="DejaVu Serif"/>
              </a:rPr>
              <a:t> </a:t>
            </a:r>
            <a:r>
              <a:rPr sz="682" spc="-24" dirty="0">
                <a:latin typeface="DejaVu Serif"/>
                <a:cs typeface="DejaVu Serif"/>
              </a:rPr>
              <a:t>dx</a:t>
            </a:r>
            <a:r>
              <a:rPr sz="682" spc="-24" dirty="0">
                <a:latin typeface="Times New Roman"/>
                <a:cs typeface="Times New Roman"/>
              </a:rPr>
              <a:t>.</a:t>
            </a:r>
            <a:r>
              <a:rPr sz="682" spc="-17" dirty="0">
                <a:latin typeface="Times New Roman"/>
                <a:cs typeface="Times New Roman"/>
              </a:rPr>
              <a:t> </a:t>
            </a:r>
            <a:r>
              <a:rPr sz="682" spc="3" dirty="0">
                <a:latin typeface="Times New Roman"/>
                <a:cs typeface="Times New Roman"/>
              </a:rPr>
              <a:t>My</a:t>
            </a:r>
            <a:r>
              <a:rPr sz="682" spc="48" dirty="0">
                <a:latin typeface="Times New Roman"/>
                <a:cs typeface="Times New Roman"/>
              </a:rPr>
              <a:t> </a:t>
            </a:r>
            <a:r>
              <a:rPr sz="682" spc="3" dirty="0">
                <a:latin typeface="Times New Roman"/>
                <a:cs typeface="Times New Roman"/>
              </a:rPr>
              <a:t>cousin</a:t>
            </a:r>
            <a:r>
              <a:rPr sz="682" spc="48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Louie</a:t>
            </a:r>
            <a:r>
              <a:rPr sz="682" spc="48" dirty="0">
                <a:latin typeface="Times New Roman"/>
                <a:cs typeface="Times New Roman"/>
              </a:rPr>
              <a:t> </a:t>
            </a:r>
            <a:r>
              <a:rPr sz="682" spc="3" dirty="0">
                <a:latin typeface="Times New Roman"/>
                <a:cs typeface="Times New Roman"/>
              </a:rPr>
              <a:t>says</a:t>
            </a:r>
            <a:r>
              <a:rPr sz="682" spc="48" dirty="0">
                <a:latin typeface="Times New Roman"/>
                <a:cs typeface="Times New Roman"/>
              </a:rPr>
              <a:t> </a:t>
            </a:r>
            <a:r>
              <a:rPr sz="682" spc="31" dirty="0">
                <a:latin typeface="Times New Roman"/>
                <a:cs typeface="Times New Roman"/>
              </a:rPr>
              <a:t>it</a:t>
            </a:r>
            <a:r>
              <a:rPr sz="682" spc="48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might</a:t>
            </a:r>
            <a:r>
              <a:rPr sz="682" spc="48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be</a:t>
            </a:r>
            <a:r>
              <a:rPr sz="682" spc="44" dirty="0">
                <a:latin typeface="Times New Roman"/>
                <a:cs typeface="Times New Roman"/>
              </a:rPr>
              <a:t> </a:t>
            </a:r>
            <a:r>
              <a:rPr sz="682" spc="-37" dirty="0">
                <a:latin typeface="DejaVu Serif"/>
                <a:cs typeface="DejaVu Serif"/>
              </a:rPr>
              <a:t>F</a:t>
            </a:r>
            <a:r>
              <a:rPr sz="682" spc="-123" dirty="0">
                <a:latin typeface="DejaVu Serif"/>
                <a:cs typeface="DejaVu Serif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682" spc="20" dirty="0">
                <a:latin typeface="Times New Roman"/>
                <a:cs typeface="Times New Roman"/>
              </a:rPr>
              <a:t>)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30" dirty="0">
                <a:latin typeface="Times New Roman"/>
                <a:cs typeface="Times New Roman"/>
              </a:rPr>
              <a:t>=</a:t>
            </a:r>
            <a:r>
              <a:rPr sz="682" spc="14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06" dirty="0">
                <a:latin typeface="DejaVu Serif"/>
                <a:cs typeface="DejaVu Serif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ln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82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85" dirty="0">
                <a:latin typeface="DejaVu Sans"/>
                <a:cs typeface="DejaVu Sans"/>
              </a:rPr>
              <a:t> </a:t>
            </a:r>
            <a:r>
              <a:rPr sz="682" spc="7" dirty="0">
                <a:latin typeface="DejaVu Serif"/>
                <a:cs typeface="DejaVu Serif"/>
              </a:rPr>
              <a:t>x</a:t>
            </a:r>
            <a:r>
              <a:rPr sz="682" spc="7" dirty="0">
                <a:latin typeface="Times New Roman"/>
                <a:cs typeface="Times New Roman"/>
              </a:rPr>
              <a:t>.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4061114" y="2661132"/>
            <a:ext cx="82564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7" dirty="0">
                <a:latin typeface="Times New Roman"/>
                <a:cs typeface="Times New Roman"/>
              </a:rPr>
              <a:t>Let’s </a:t>
            </a:r>
            <a:r>
              <a:rPr sz="682" dirty="0">
                <a:latin typeface="Times New Roman"/>
                <a:cs typeface="Times New Roman"/>
              </a:rPr>
              <a:t>see </a:t>
            </a:r>
            <a:r>
              <a:rPr sz="682" spc="-14" dirty="0">
                <a:latin typeface="Times New Roman"/>
                <a:cs typeface="Times New Roman"/>
              </a:rPr>
              <a:t>if </a:t>
            </a:r>
            <a:r>
              <a:rPr sz="682" spc="-3" dirty="0">
                <a:latin typeface="Times New Roman"/>
                <a:cs typeface="Times New Roman"/>
              </a:rPr>
              <a:t>he’s</a:t>
            </a:r>
            <a:r>
              <a:rPr sz="682" spc="31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right: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5290592" y="2744590"/>
            <a:ext cx="111702" cy="245988"/>
          </a:xfrm>
          <a:prstGeom prst="rect">
            <a:avLst/>
          </a:prstGeom>
        </p:spPr>
        <p:txBody>
          <a:bodyPr vert="horz" wrap="square" lIns="0" tIns="8659" rIns="0" bIns="0" rtlCol="0">
            <a:spAutoFit/>
          </a:bodyPr>
          <a:lstStyle/>
          <a:p>
            <a:pPr marL="8659" marR="3464" indent="24245">
              <a:lnSpc>
                <a:spcPct val="113100"/>
              </a:lnSpc>
              <a:spcBef>
                <a:spcPts val="68"/>
              </a:spcBef>
            </a:pPr>
            <a:r>
              <a:rPr sz="682" u="sng" spc="-85" dirty="0">
                <a:uFill>
                  <a:solidFill>
                    <a:srgbClr val="000000"/>
                  </a:solidFill>
                </a:uFill>
                <a:latin typeface="DejaVu Serif"/>
                <a:cs typeface="DejaVu Serif"/>
              </a:rPr>
              <a:t>d </a:t>
            </a:r>
            <a:r>
              <a:rPr sz="682" spc="-85" dirty="0">
                <a:latin typeface="DejaVu Serif"/>
                <a:cs typeface="DejaVu Serif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5395150" y="2747091"/>
            <a:ext cx="450706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401771" algn="l"/>
              </a:tabLst>
            </a:pPr>
            <a:r>
              <a:rPr sz="682" spc="119" dirty="0">
                <a:latin typeface="Arial"/>
                <a:cs typeface="Arial"/>
              </a:rPr>
              <a:t>.	</a:t>
            </a:r>
            <a:r>
              <a:rPr sz="682" spc="-112" dirty="0">
                <a:latin typeface="Arial"/>
                <a:cs typeface="Arial"/>
              </a:rPr>
              <a:t>Σ</a:t>
            </a:r>
            <a:endParaRPr sz="682">
              <a:latin typeface="Arial"/>
              <a:cs typeface="Arial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6068290" y="2758608"/>
            <a:ext cx="60614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u="sng" spc="-3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6065208" y="2876146"/>
            <a:ext cx="6667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5434696" y="2816970"/>
            <a:ext cx="1477241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717819" algn="l"/>
              </a:tabLst>
            </a:pP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06" dirty="0">
                <a:latin typeface="DejaVu Serif"/>
                <a:cs typeface="DejaVu Serif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ln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65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68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20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	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4" dirty="0">
                <a:latin typeface="Times New Roman"/>
                <a:cs typeface="Times New Roman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r>
              <a:rPr sz="682" spc="-27" dirty="0">
                <a:latin typeface="Times New Roman"/>
                <a:cs typeface="Times New Roman"/>
              </a:rPr>
              <a:t> </a:t>
            </a:r>
            <a:r>
              <a:rPr sz="682" spc="-31" dirty="0">
                <a:latin typeface="DejaVu Sans"/>
                <a:cs typeface="DejaVu Sans"/>
              </a:rPr>
              <a:t>·</a:t>
            </a:r>
            <a:r>
              <a:rPr sz="682" spc="-75" dirty="0">
                <a:latin typeface="DejaVu Sans"/>
                <a:cs typeface="DejaVu Sans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ln</a:t>
            </a:r>
            <a:r>
              <a:rPr sz="682" spc="-61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72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75" dirty="0">
                <a:latin typeface="DejaVu Sans"/>
                <a:cs typeface="DejaVu Sans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1</a:t>
            </a:r>
            <a:r>
              <a:rPr sz="682" spc="10" dirty="0">
                <a:latin typeface="Times New Roman"/>
                <a:cs typeface="Times New Roman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0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ln</a:t>
            </a:r>
            <a:r>
              <a:rPr sz="682" spc="-61" dirty="0">
                <a:latin typeface="Times New Roman"/>
                <a:cs typeface="Times New Roman"/>
              </a:rPr>
              <a:t> </a:t>
            </a:r>
            <a:r>
              <a:rPr sz="682" spc="-14" dirty="0">
                <a:latin typeface="DejaVu Serif"/>
                <a:cs typeface="DejaVu Serif"/>
              </a:rPr>
              <a:t>x.</a:t>
            </a:r>
            <a:endParaRPr sz="682">
              <a:latin typeface="DejaVu Serif"/>
              <a:cs typeface="DejaVu Serif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5541740" y="2979855"/>
            <a:ext cx="51955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477" spc="31" dirty="0">
                <a:solidFill>
                  <a:srgbClr val="0000FF"/>
                </a:solidFill>
                <a:latin typeface="Times New Roman"/>
                <a:cs typeface="Times New Roman"/>
                <a:hlinkClick r:id="" action="ppaction://noaction"/>
              </a:rPr>
              <a:t>1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7715415" y="2917909"/>
            <a:ext cx="5844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33" dirty="0">
                <a:latin typeface="Arial"/>
                <a:cs typeface="Arial"/>
              </a:rPr>
              <a:t>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056715" y="2987398"/>
            <a:ext cx="4074102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3738896" algn="l"/>
              </a:tabLst>
            </a:pPr>
            <a:r>
              <a:rPr sz="682" spc="37" dirty="0">
                <a:latin typeface="Times New Roman"/>
                <a:cs typeface="Times New Roman"/>
              </a:rPr>
              <a:t>Who </a:t>
            </a:r>
            <a:r>
              <a:rPr sz="682" spc="14" dirty="0">
                <a:latin typeface="Times New Roman"/>
                <a:cs typeface="Times New Roman"/>
              </a:rPr>
              <a:t>knows </a:t>
            </a:r>
            <a:r>
              <a:rPr sz="682" spc="10" dirty="0">
                <a:latin typeface="Times New Roman"/>
                <a:cs typeface="Times New Roman"/>
              </a:rPr>
              <a:t>how  </a:t>
            </a:r>
            <a:r>
              <a:rPr sz="682" spc="14" dirty="0">
                <a:latin typeface="Times New Roman"/>
                <a:cs typeface="Times New Roman"/>
              </a:rPr>
              <a:t>Louie </a:t>
            </a:r>
            <a:r>
              <a:rPr sz="682" spc="37" dirty="0">
                <a:latin typeface="Times New Roman"/>
                <a:cs typeface="Times New Roman"/>
              </a:rPr>
              <a:t>thought </a:t>
            </a:r>
            <a:r>
              <a:rPr sz="682" spc="-7" dirty="0">
                <a:latin typeface="Times New Roman"/>
                <a:cs typeface="Times New Roman"/>
              </a:rPr>
              <a:t>of  </a:t>
            </a:r>
            <a:r>
              <a:rPr sz="682" spc="31" dirty="0">
                <a:latin typeface="Times New Roman"/>
                <a:cs typeface="Times New Roman"/>
              </a:rPr>
              <a:t>this </a:t>
            </a:r>
            <a:r>
              <a:rPr sz="682" spc="20" dirty="0">
                <a:latin typeface="Times New Roman"/>
                <a:cs typeface="Times New Roman"/>
              </a:rPr>
              <a:t>, </a:t>
            </a:r>
            <a:r>
              <a:rPr sz="682" spc="55" dirty="0">
                <a:latin typeface="Times New Roman"/>
                <a:cs typeface="Times New Roman"/>
              </a:rPr>
              <a:t>but </a:t>
            </a:r>
            <a:r>
              <a:rPr sz="682" spc="41" dirty="0">
                <a:latin typeface="Times New Roman"/>
                <a:cs typeface="Times New Roman"/>
              </a:rPr>
              <a:t>it </a:t>
            </a:r>
            <a:r>
              <a:rPr sz="682" spc="20" dirty="0">
                <a:latin typeface="Times New Roman"/>
                <a:cs typeface="Times New Roman"/>
              </a:rPr>
              <a:t>doesn’t </a:t>
            </a:r>
            <a:r>
              <a:rPr sz="682" spc="41" dirty="0">
                <a:latin typeface="Times New Roman"/>
                <a:cs typeface="Times New Roman"/>
              </a:rPr>
              <a:t>matter:  </a:t>
            </a:r>
            <a:r>
              <a:rPr sz="682" spc="3" dirty="0">
                <a:latin typeface="Times New Roman"/>
                <a:cs typeface="Times New Roman"/>
              </a:rPr>
              <a:t>he’s  </a:t>
            </a:r>
            <a:r>
              <a:rPr sz="682" spc="17" dirty="0">
                <a:latin typeface="Times New Roman"/>
                <a:cs typeface="Times New Roman"/>
              </a:rPr>
              <a:t>right!  </a:t>
            </a:r>
            <a:r>
              <a:rPr sz="682" spc="7" dirty="0">
                <a:latin typeface="Times New Roman"/>
                <a:cs typeface="Times New Roman"/>
              </a:rPr>
              <a:t>We  </a:t>
            </a:r>
            <a:r>
              <a:rPr sz="682" spc="10" dirty="0">
                <a:latin typeface="Times New Roman"/>
                <a:cs typeface="Times New Roman"/>
              </a:rPr>
              <a:t>now</a:t>
            </a:r>
            <a:r>
              <a:rPr sz="682" spc="99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Times New Roman"/>
                <a:cs typeface="Times New Roman"/>
              </a:rPr>
              <a:t>know</a:t>
            </a:r>
            <a:r>
              <a:rPr sz="682" spc="78" dirty="0">
                <a:latin typeface="Times New Roman"/>
                <a:cs typeface="Times New Roman"/>
              </a:rPr>
              <a:t> </a:t>
            </a:r>
            <a:r>
              <a:rPr sz="682" spc="61" dirty="0">
                <a:latin typeface="Times New Roman"/>
                <a:cs typeface="Times New Roman"/>
              </a:rPr>
              <a:t>that	</a:t>
            </a:r>
            <a:r>
              <a:rPr sz="682" spc="17" dirty="0">
                <a:latin typeface="Times New Roman"/>
                <a:cs typeface="Times New Roman"/>
              </a:rPr>
              <a:t>ln </a:t>
            </a:r>
            <a:r>
              <a:rPr sz="682" spc="-27" dirty="0">
                <a:latin typeface="DejaVu Serif"/>
                <a:cs typeface="DejaVu Serif"/>
              </a:rPr>
              <a:t>xdx</a:t>
            </a:r>
            <a:r>
              <a:rPr sz="682" spc="-126" dirty="0">
                <a:latin typeface="DejaVu Serif"/>
                <a:cs typeface="DejaVu Serif"/>
              </a:rPr>
              <a:t> </a:t>
            </a:r>
            <a:r>
              <a:rPr sz="682" spc="153" dirty="0">
                <a:latin typeface="Times New Roman"/>
                <a:cs typeface="Times New Roman"/>
              </a:rPr>
              <a:t>=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4061114" y="3090927"/>
            <a:ext cx="4081895" cy="129013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09" dirty="0">
                <a:latin typeface="DejaVu Serif"/>
                <a:cs typeface="DejaVu Serif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ln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8" dirty="0">
                <a:latin typeface="DejaVu Sans"/>
                <a:cs typeface="DejaVu Sans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14" dirty="0">
                <a:latin typeface="DejaVu Serif"/>
                <a:cs typeface="DejaVu Serif"/>
              </a:rPr>
              <a:t>C</a:t>
            </a:r>
            <a:r>
              <a:rPr sz="682" spc="14" dirty="0">
                <a:latin typeface="Times New Roman"/>
                <a:cs typeface="Times New Roman"/>
              </a:rPr>
              <a:t>.</a:t>
            </a:r>
            <a:endParaRPr sz="682">
              <a:latin typeface="Times New Roman"/>
              <a:cs typeface="Times New Roman"/>
            </a:endParaRPr>
          </a:p>
          <a:p>
            <a:pPr marL="8659" marR="15153" lvl="1" indent="154993" algn="just">
              <a:lnSpc>
                <a:spcPct val="101600"/>
              </a:lnSpc>
              <a:spcBef>
                <a:spcPts val="856"/>
              </a:spcBef>
              <a:buAutoNum type="arabicPeriod" startAt="2"/>
              <a:tabLst>
                <a:tab pos="368002" algn="l"/>
              </a:tabLst>
            </a:pPr>
            <a:r>
              <a:rPr sz="682" b="1" spc="7" dirty="0">
                <a:latin typeface="Georgia"/>
                <a:cs typeface="Georgia"/>
              </a:rPr>
              <a:t>About </a:t>
            </a:r>
            <a:r>
              <a:rPr sz="682" b="1" spc="51" dirty="0">
                <a:latin typeface="Georgia"/>
                <a:cs typeface="Georgia"/>
              </a:rPr>
              <a:t>“</a:t>
            </a:r>
            <a:r>
              <a:rPr sz="682" spc="51" dirty="0">
                <a:latin typeface="Times New Roman"/>
                <a:cs typeface="Times New Roman"/>
              </a:rPr>
              <a:t>+</a:t>
            </a:r>
            <a:r>
              <a:rPr sz="682" spc="51" dirty="0">
                <a:latin typeface="DejaVu Serif"/>
                <a:cs typeface="DejaVu Serif"/>
              </a:rPr>
              <a:t>C</a:t>
            </a:r>
            <a:r>
              <a:rPr sz="682" b="1" spc="51" dirty="0">
                <a:latin typeface="Georgia"/>
                <a:cs typeface="Georgia"/>
              </a:rPr>
              <a:t>”. </a:t>
            </a:r>
            <a:r>
              <a:rPr sz="682" spc="31" dirty="0">
                <a:latin typeface="Times New Roman"/>
                <a:cs typeface="Times New Roman"/>
              </a:rPr>
              <a:t>Let </a:t>
            </a:r>
            <a:r>
              <a:rPr sz="682" spc="58" dirty="0">
                <a:latin typeface="DejaVu Serif"/>
                <a:cs typeface="DejaVu Serif"/>
              </a:rPr>
              <a:t>f</a:t>
            </a:r>
            <a:r>
              <a:rPr sz="682" spc="58" dirty="0">
                <a:latin typeface="Times New Roman"/>
                <a:cs typeface="Times New Roman"/>
              </a:rPr>
              <a:t>(</a:t>
            </a:r>
            <a:r>
              <a:rPr sz="682" spc="58" dirty="0">
                <a:latin typeface="DejaVu Serif"/>
                <a:cs typeface="DejaVu Serif"/>
              </a:rPr>
              <a:t>x</a:t>
            </a:r>
            <a:r>
              <a:rPr sz="682" spc="58" dirty="0">
                <a:latin typeface="Times New Roman"/>
                <a:cs typeface="Times New Roman"/>
              </a:rPr>
              <a:t>) </a:t>
            </a:r>
            <a:r>
              <a:rPr sz="682" spc="31" dirty="0">
                <a:latin typeface="Times New Roman"/>
                <a:cs typeface="Times New Roman"/>
              </a:rPr>
              <a:t>be </a:t>
            </a:r>
            <a:r>
              <a:rPr sz="682" spc="41" dirty="0">
                <a:latin typeface="Times New Roman"/>
                <a:cs typeface="Times New Roman"/>
              </a:rPr>
              <a:t>a </a:t>
            </a:r>
            <a:r>
              <a:rPr sz="682" spc="24" dirty="0">
                <a:latin typeface="Times New Roman"/>
                <a:cs typeface="Times New Roman"/>
              </a:rPr>
              <a:t>function </a:t>
            </a:r>
            <a:r>
              <a:rPr sz="682" spc="14" dirty="0">
                <a:latin typeface="Times New Roman"/>
                <a:cs typeface="Times New Roman"/>
              </a:rPr>
              <a:t>defined </a:t>
            </a:r>
            <a:r>
              <a:rPr sz="682" spc="24" dirty="0">
                <a:latin typeface="Times New Roman"/>
                <a:cs typeface="Times New Roman"/>
              </a:rPr>
              <a:t>on </a:t>
            </a:r>
            <a:r>
              <a:rPr sz="682" spc="14" dirty="0">
                <a:latin typeface="Times New Roman"/>
                <a:cs typeface="Times New Roman"/>
              </a:rPr>
              <a:t>some </a:t>
            </a:r>
            <a:r>
              <a:rPr sz="682" spc="20" dirty="0">
                <a:latin typeface="Times New Roman"/>
                <a:cs typeface="Times New Roman"/>
              </a:rPr>
              <a:t>interval </a:t>
            </a:r>
            <a:r>
              <a:rPr sz="682" spc="-51" dirty="0">
                <a:latin typeface="DejaVu Serif"/>
                <a:cs typeface="DejaVu Serif"/>
              </a:rPr>
              <a:t>a </a:t>
            </a:r>
            <a:r>
              <a:rPr sz="682" spc="-44" dirty="0">
                <a:latin typeface="DejaVu Sans"/>
                <a:cs typeface="DejaVu Sans"/>
              </a:rPr>
              <a:t>≤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-44" dirty="0">
                <a:latin typeface="DejaVu Sans"/>
                <a:cs typeface="DejaVu Sans"/>
              </a:rPr>
              <a:t>≤ </a:t>
            </a:r>
            <a:r>
              <a:rPr sz="682" spc="-65" dirty="0">
                <a:latin typeface="DejaVu Serif"/>
                <a:cs typeface="DejaVu Serif"/>
              </a:rPr>
              <a:t>b</a:t>
            </a:r>
            <a:r>
              <a:rPr sz="682" spc="-65" dirty="0">
                <a:latin typeface="Times New Roman"/>
                <a:cs typeface="Times New Roman"/>
              </a:rPr>
              <a:t>. </a:t>
            </a:r>
            <a:r>
              <a:rPr sz="682" spc="3" dirty="0">
                <a:latin typeface="Times New Roman"/>
                <a:cs typeface="Times New Roman"/>
              </a:rPr>
              <a:t>If </a:t>
            </a:r>
            <a:r>
              <a:rPr sz="682" spc="-37" dirty="0">
                <a:latin typeface="DejaVu Serif"/>
                <a:cs typeface="DejaVu Serif"/>
              </a:rPr>
              <a:t>F </a:t>
            </a:r>
            <a:r>
              <a:rPr sz="682" spc="27" dirty="0">
                <a:latin typeface="Times New Roman"/>
                <a:cs typeface="Times New Roman"/>
              </a:rPr>
              <a:t>(</a:t>
            </a:r>
            <a:r>
              <a:rPr sz="682" spc="27" dirty="0">
                <a:latin typeface="DejaVu Serif"/>
                <a:cs typeface="DejaVu Serif"/>
              </a:rPr>
              <a:t>x</a:t>
            </a:r>
            <a:r>
              <a:rPr sz="682" spc="27" dirty="0">
                <a:latin typeface="Times New Roman"/>
                <a:cs typeface="Times New Roman"/>
              </a:rPr>
              <a:t>) </a:t>
            </a:r>
            <a:r>
              <a:rPr sz="682" spc="3" dirty="0">
                <a:latin typeface="Times New Roman"/>
                <a:cs typeface="Times New Roman"/>
              </a:rPr>
              <a:t>is </a:t>
            </a:r>
            <a:r>
              <a:rPr sz="682" spc="41" dirty="0">
                <a:latin typeface="Times New Roman"/>
                <a:cs typeface="Times New Roman"/>
              </a:rPr>
              <a:t>an  </a:t>
            </a:r>
            <a:r>
              <a:rPr sz="682" spc="14" dirty="0">
                <a:latin typeface="Times New Roman"/>
                <a:cs typeface="Times New Roman"/>
              </a:rPr>
              <a:t>antiderivative </a:t>
            </a:r>
            <a:r>
              <a:rPr sz="682" spc="-17" dirty="0">
                <a:latin typeface="Times New Roman"/>
                <a:cs typeface="Times New Roman"/>
              </a:rPr>
              <a:t>of 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682" spc="20" dirty="0">
                <a:latin typeface="Times New Roman"/>
                <a:cs typeface="Times New Roman"/>
              </a:rPr>
              <a:t>) </a:t>
            </a:r>
            <a:r>
              <a:rPr sz="682" spc="10" dirty="0">
                <a:latin typeface="Times New Roman"/>
                <a:cs typeface="Times New Roman"/>
              </a:rPr>
              <a:t>on </a:t>
            </a:r>
            <a:r>
              <a:rPr sz="682" spc="20" dirty="0">
                <a:latin typeface="Times New Roman"/>
                <a:cs typeface="Times New Roman"/>
              </a:rPr>
              <a:t>this </a:t>
            </a:r>
            <a:r>
              <a:rPr sz="682" spc="10" dirty="0">
                <a:latin typeface="Times New Roman"/>
                <a:cs typeface="Times New Roman"/>
              </a:rPr>
              <a:t>interval, </a:t>
            </a:r>
            <a:r>
              <a:rPr sz="682" spc="27" dirty="0">
                <a:latin typeface="Times New Roman"/>
                <a:cs typeface="Times New Roman"/>
              </a:rPr>
              <a:t>then </a:t>
            </a:r>
            <a:r>
              <a:rPr sz="682" dirty="0">
                <a:latin typeface="Times New Roman"/>
                <a:cs typeface="Times New Roman"/>
              </a:rPr>
              <a:t>for </a:t>
            </a:r>
            <a:r>
              <a:rPr sz="682" spc="14" dirty="0">
                <a:latin typeface="Times New Roman"/>
                <a:cs typeface="Times New Roman"/>
              </a:rPr>
              <a:t>any </a:t>
            </a:r>
            <a:r>
              <a:rPr sz="682" spc="20" dirty="0">
                <a:latin typeface="Times New Roman"/>
                <a:cs typeface="Times New Roman"/>
              </a:rPr>
              <a:t>constant </a:t>
            </a:r>
            <a:r>
              <a:rPr sz="682" spc="-37" dirty="0">
                <a:latin typeface="DejaVu Serif"/>
                <a:cs typeface="DejaVu Serif"/>
              </a:rPr>
              <a:t>C </a:t>
            </a:r>
            <a:r>
              <a:rPr sz="682" spc="27" dirty="0">
                <a:latin typeface="Times New Roman"/>
                <a:cs typeface="Times New Roman"/>
              </a:rPr>
              <a:t>the </a:t>
            </a:r>
            <a:r>
              <a:rPr sz="682" spc="14" dirty="0">
                <a:latin typeface="Times New Roman"/>
                <a:cs typeface="Times New Roman"/>
              </a:rPr>
              <a:t>function </a:t>
            </a:r>
            <a:r>
              <a:rPr sz="682" spc="-24" dirty="0">
                <a:latin typeface="DejaVu Serif"/>
                <a:cs typeface="DejaVu Serif"/>
              </a:rPr>
              <a:t>F</a:t>
            </a:r>
            <a:r>
              <a:rPr sz="1023" spc="-35" baseline="13888" dirty="0">
                <a:latin typeface="Times New Roman"/>
                <a:cs typeface="Times New Roman"/>
              </a:rPr>
              <a:t>˜</a:t>
            </a:r>
            <a:r>
              <a:rPr sz="682" spc="-24" dirty="0">
                <a:latin typeface="Times New Roman"/>
                <a:cs typeface="Times New Roman"/>
              </a:rPr>
              <a:t>(</a:t>
            </a:r>
            <a:r>
              <a:rPr sz="682" spc="-24" dirty="0">
                <a:latin typeface="DejaVu Serif"/>
                <a:cs typeface="DejaVu Serif"/>
              </a:rPr>
              <a:t>x</a:t>
            </a:r>
            <a:r>
              <a:rPr sz="682" spc="-24" dirty="0">
                <a:latin typeface="Times New Roman"/>
                <a:cs typeface="Times New Roman"/>
              </a:rPr>
              <a:t>) </a:t>
            </a:r>
            <a:r>
              <a:rPr sz="682" spc="133" dirty="0">
                <a:latin typeface="Times New Roman"/>
                <a:cs typeface="Times New Roman"/>
              </a:rPr>
              <a:t>= </a:t>
            </a:r>
            <a:r>
              <a:rPr sz="682" spc="-37" dirty="0">
                <a:latin typeface="DejaVu Serif"/>
                <a:cs typeface="DejaVu Serif"/>
              </a:rPr>
              <a:t>F 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682" spc="20" dirty="0">
                <a:latin typeface="Times New Roman"/>
                <a:cs typeface="Times New Roman"/>
              </a:rPr>
              <a:t>) </a:t>
            </a:r>
            <a:r>
              <a:rPr sz="682" spc="133" dirty="0">
                <a:latin typeface="Times New Roman"/>
                <a:cs typeface="Times New Roman"/>
              </a:rPr>
              <a:t>+ </a:t>
            </a:r>
            <a:r>
              <a:rPr sz="682" spc="-37" dirty="0">
                <a:latin typeface="DejaVu Serif"/>
                <a:cs typeface="DejaVu Serif"/>
              </a:rPr>
              <a:t>C </a:t>
            </a:r>
            <a:r>
              <a:rPr sz="682" spc="-7" dirty="0">
                <a:latin typeface="Times New Roman"/>
                <a:cs typeface="Times New Roman"/>
              </a:rPr>
              <a:t>will </a:t>
            </a:r>
            <a:r>
              <a:rPr sz="682" spc="3" dirty="0">
                <a:latin typeface="Times New Roman"/>
                <a:cs typeface="Times New Roman"/>
              </a:rPr>
              <a:t>also </a:t>
            </a:r>
            <a:r>
              <a:rPr sz="682" spc="17" dirty="0">
                <a:latin typeface="Times New Roman"/>
                <a:cs typeface="Times New Roman"/>
              </a:rPr>
              <a:t>be </a:t>
            </a:r>
            <a:r>
              <a:rPr sz="682" spc="27" dirty="0">
                <a:latin typeface="Times New Roman"/>
                <a:cs typeface="Times New Roman"/>
              </a:rPr>
              <a:t>an  </a:t>
            </a:r>
            <a:r>
              <a:rPr sz="682" spc="24" dirty="0">
                <a:latin typeface="Times New Roman"/>
                <a:cs typeface="Times New Roman"/>
              </a:rPr>
              <a:t>antiderivative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51" dirty="0">
                <a:latin typeface="DejaVu Serif"/>
                <a:cs typeface="DejaVu Serif"/>
              </a:rPr>
              <a:t>f</a:t>
            </a:r>
            <a:r>
              <a:rPr sz="682" spc="51" dirty="0">
                <a:latin typeface="Times New Roman"/>
                <a:cs typeface="Times New Roman"/>
              </a:rPr>
              <a:t>(</a:t>
            </a:r>
            <a:r>
              <a:rPr sz="682" spc="51" dirty="0">
                <a:latin typeface="DejaVu Serif"/>
                <a:cs typeface="DejaVu Serif"/>
              </a:rPr>
              <a:t>x</a:t>
            </a:r>
            <a:r>
              <a:rPr sz="682" spc="51" dirty="0">
                <a:latin typeface="Times New Roman"/>
                <a:cs typeface="Times New Roman"/>
              </a:rPr>
              <a:t>). </a:t>
            </a:r>
            <a:r>
              <a:rPr sz="682" spc="3" dirty="0">
                <a:latin typeface="Times New Roman"/>
                <a:cs typeface="Times New Roman"/>
              </a:rPr>
              <a:t>So </a:t>
            </a:r>
            <a:r>
              <a:rPr sz="682" spc="17" dirty="0">
                <a:latin typeface="Times New Roman"/>
                <a:cs typeface="Times New Roman"/>
              </a:rPr>
              <a:t>one </a:t>
            </a:r>
            <a:r>
              <a:rPr sz="682" spc="10" dirty="0">
                <a:latin typeface="Times New Roman"/>
                <a:cs typeface="Times New Roman"/>
              </a:rPr>
              <a:t>given </a:t>
            </a:r>
            <a:r>
              <a:rPr sz="682" spc="24" dirty="0">
                <a:latin typeface="Times New Roman"/>
                <a:cs typeface="Times New Roman"/>
              </a:rPr>
              <a:t>function </a:t>
            </a:r>
            <a:r>
              <a:rPr sz="682" spc="58" dirty="0">
                <a:latin typeface="DejaVu Serif"/>
                <a:cs typeface="DejaVu Serif"/>
              </a:rPr>
              <a:t>f</a:t>
            </a:r>
            <a:r>
              <a:rPr sz="682" spc="58" dirty="0">
                <a:latin typeface="Times New Roman"/>
                <a:cs typeface="Times New Roman"/>
              </a:rPr>
              <a:t>(</a:t>
            </a:r>
            <a:r>
              <a:rPr sz="682" spc="58" dirty="0">
                <a:latin typeface="DejaVu Serif"/>
                <a:cs typeface="DejaVu Serif"/>
              </a:rPr>
              <a:t>x</a:t>
            </a:r>
            <a:r>
              <a:rPr sz="682" spc="58" dirty="0">
                <a:latin typeface="Times New Roman"/>
                <a:cs typeface="Times New Roman"/>
              </a:rPr>
              <a:t>) </a:t>
            </a:r>
            <a:r>
              <a:rPr sz="682" spc="31" dirty="0">
                <a:latin typeface="Times New Roman"/>
                <a:cs typeface="Times New Roman"/>
              </a:rPr>
              <a:t>has </a:t>
            </a:r>
            <a:r>
              <a:rPr sz="682" spc="34" dirty="0">
                <a:latin typeface="Times New Roman"/>
                <a:cs typeface="Times New Roman"/>
              </a:rPr>
              <a:t>many </a:t>
            </a:r>
            <a:r>
              <a:rPr sz="682" spc="14" dirty="0">
                <a:latin typeface="Times New Roman"/>
                <a:cs typeface="Times New Roman"/>
              </a:rPr>
              <a:t>different </a:t>
            </a:r>
            <a:r>
              <a:rPr sz="682" spc="24" dirty="0">
                <a:latin typeface="Times New Roman"/>
                <a:cs typeface="Times New Roman"/>
              </a:rPr>
              <a:t>antiderivatives, </a:t>
            </a:r>
            <a:r>
              <a:rPr sz="682" spc="31" dirty="0">
                <a:latin typeface="Times New Roman"/>
                <a:cs typeface="Times New Roman"/>
              </a:rPr>
              <a:t>obtained </a:t>
            </a:r>
            <a:r>
              <a:rPr sz="682" spc="20" dirty="0">
                <a:latin typeface="Times New Roman"/>
                <a:cs typeface="Times New Roman"/>
              </a:rPr>
              <a:t>by </a:t>
            </a:r>
            <a:r>
              <a:rPr sz="682" spc="27" dirty="0">
                <a:latin typeface="Times New Roman"/>
                <a:cs typeface="Times New Roman"/>
              </a:rPr>
              <a:t>adding  </a:t>
            </a:r>
            <a:r>
              <a:rPr sz="682" spc="10" dirty="0">
                <a:latin typeface="Times New Roman"/>
                <a:cs typeface="Times New Roman"/>
              </a:rPr>
              <a:t>different </a:t>
            </a:r>
            <a:r>
              <a:rPr sz="682" spc="24" dirty="0">
                <a:latin typeface="Times New Roman"/>
                <a:cs typeface="Times New Roman"/>
              </a:rPr>
              <a:t>constants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10" dirty="0">
                <a:latin typeface="Times New Roman"/>
                <a:cs typeface="Times New Roman"/>
              </a:rPr>
              <a:t>one </a:t>
            </a:r>
            <a:r>
              <a:rPr sz="682" spc="3" dirty="0">
                <a:latin typeface="Times New Roman"/>
                <a:cs typeface="Times New Roman"/>
              </a:rPr>
              <a:t>given</a:t>
            </a:r>
            <a:r>
              <a:rPr sz="682" spc="20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Times New Roman"/>
                <a:cs typeface="Times New Roman"/>
              </a:rPr>
              <a:t>antiderivative.</a:t>
            </a:r>
            <a:endParaRPr sz="682">
              <a:latin typeface="Times New Roman"/>
              <a:cs typeface="Times New Roman"/>
            </a:endParaRPr>
          </a:p>
          <a:p>
            <a:pPr lvl="1">
              <a:spcBef>
                <a:spcPts val="3"/>
              </a:spcBef>
              <a:buFont typeface="Georgia"/>
              <a:buAutoNum type="arabicPeriod" startAt="2"/>
            </a:pPr>
            <a:endParaRPr sz="750">
              <a:latin typeface="Times New Roman"/>
              <a:cs typeface="Times New Roman"/>
            </a:endParaRPr>
          </a:p>
          <a:p>
            <a:pPr marL="8659" lvl="1" indent="154993">
              <a:lnSpc>
                <a:spcPts val="818"/>
              </a:lnSpc>
              <a:spcBef>
                <a:spcPts val="3"/>
              </a:spcBef>
              <a:buAutoNum type="arabicPeriod" startAt="2"/>
              <a:tabLst>
                <a:tab pos="368002" algn="l"/>
              </a:tabLst>
            </a:pPr>
            <a:r>
              <a:rPr sz="682" b="1" spc="-20" dirty="0">
                <a:latin typeface="Georgia"/>
                <a:cs typeface="Georgia"/>
              </a:rPr>
              <a:t>Theorem.</a:t>
            </a:r>
            <a:r>
              <a:rPr sz="682" b="1" spc="20" dirty="0">
                <a:latin typeface="Georgia"/>
                <a:cs typeface="Georgia"/>
              </a:rPr>
              <a:t> </a:t>
            </a:r>
            <a:r>
              <a:rPr sz="682" i="1" spc="31" dirty="0">
                <a:latin typeface="Times New Roman"/>
                <a:cs typeface="Times New Roman"/>
              </a:rPr>
              <a:t>If</a:t>
            </a:r>
            <a:r>
              <a:rPr sz="682" i="1" spc="133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DejaVu Serif"/>
                <a:cs typeface="DejaVu Serif"/>
              </a:rPr>
              <a:t>F</a:t>
            </a:r>
            <a:r>
              <a:rPr sz="716" spc="30" baseline="-11904" dirty="0">
                <a:latin typeface="Times New Roman"/>
                <a:cs typeface="Times New Roman"/>
              </a:rPr>
              <a:t>1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682" spc="20" dirty="0">
                <a:latin typeface="Times New Roman"/>
                <a:cs typeface="Times New Roman"/>
              </a:rPr>
              <a:t>)</a:t>
            </a:r>
            <a:r>
              <a:rPr sz="682" spc="130" dirty="0">
                <a:latin typeface="Times New Roman"/>
                <a:cs typeface="Times New Roman"/>
              </a:rPr>
              <a:t> </a:t>
            </a:r>
            <a:r>
              <a:rPr sz="682" i="1" spc="24" dirty="0">
                <a:latin typeface="Times New Roman"/>
                <a:cs typeface="Times New Roman"/>
              </a:rPr>
              <a:t>and</a:t>
            </a:r>
            <a:r>
              <a:rPr sz="682" i="1" spc="130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DejaVu Serif"/>
                <a:cs typeface="DejaVu Serif"/>
              </a:rPr>
              <a:t>F</a:t>
            </a:r>
            <a:r>
              <a:rPr sz="716" spc="30" baseline="-11904" dirty="0">
                <a:latin typeface="Times New Roman"/>
                <a:cs typeface="Times New Roman"/>
              </a:rPr>
              <a:t>2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682" spc="20" dirty="0">
                <a:latin typeface="Times New Roman"/>
                <a:cs typeface="Times New Roman"/>
              </a:rPr>
              <a:t>)</a:t>
            </a:r>
            <a:r>
              <a:rPr sz="682" spc="133" dirty="0">
                <a:latin typeface="Times New Roman"/>
                <a:cs typeface="Times New Roman"/>
              </a:rPr>
              <a:t> </a:t>
            </a:r>
            <a:r>
              <a:rPr sz="682" i="1" spc="3" dirty="0">
                <a:latin typeface="Times New Roman"/>
                <a:cs typeface="Times New Roman"/>
              </a:rPr>
              <a:t>are</a:t>
            </a:r>
            <a:r>
              <a:rPr sz="682" i="1" spc="130" dirty="0">
                <a:latin typeface="Times New Roman"/>
                <a:cs typeface="Times New Roman"/>
              </a:rPr>
              <a:t> </a:t>
            </a:r>
            <a:r>
              <a:rPr sz="682" i="1" spc="20" dirty="0">
                <a:latin typeface="Times New Roman"/>
                <a:cs typeface="Times New Roman"/>
              </a:rPr>
              <a:t>antiderivatives</a:t>
            </a:r>
            <a:r>
              <a:rPr sz="682" i="1" spc="133" dirty="0">
                <a:latin typeface="Times New Roman"/>
                <a:cs typeface="Times New Roman"/>
              </a:rPr>
              <a:t> </a:t>
            </a:r>
            <a:r>
              <a:rPr sz="682" i="1" spc="17" dirty="0">
                <a:latin typeface="Times New Roman"/>
                <a:cs typeface="Times New Roman"/>
              </a:rPr>
              <a:t>of</a:t>
            </a:r>
            <a:r>
              <a:rPr sz="682" i="1" spc="133" dirty="0">
                <a:latin typeface="Times New Roman"/>
                <a:cs typeface="Times New Roman"/>
              </a:rPr>
              <a:t> </a:t>
            </a:r>
            <a:r>
              <a:rPr sz="682" i="1" spc="20" dirty="0">
                <a:latin typeface="Times New Roman"/>
                <a:cs typeface="Times New Roman"/>
              </a:rPr>
              <a:t>the</a:t>
            </a:r>
            <a:r>
              <a:rPr sz="682" i="1" spc="130" dirty="0">
                <a:latin typeface="Times New Roman"/>
                <a:cs typeface="Times New Roman"/>
              </a:rPr>
              <a:t> </a:t>
            </a:r>
            <a:r>
              <a:rPr sz="682" i="1" spc="27" dirty="0">
                <a:latin typeface="Times New Roman"/>
                <a:cs typeface="Times New Roman"/>
              </a:rPr>
              <a:t>same</a:t>
            </a:r>
            <a:r>
              <a:rPr sz="682" i="1" spc="133" dirty="0">
                <a:latin typeface="Times New Roman"/>
                <a:cs typeface="Times New Roman"/>
              </a:rPr>
              <a:t> </a:t>
            </a:r>
            <a:r>
              <a:rPr sz="682" i="1" spc="27" dirty="0">
                <a:latin typeface="Times New Roman"/>
                <a:cs typeface="Times New Roman"/>
              </a:rPr>
              <a:t>function</a:t>
            </a:r>
            <a:r>
              <a:rPr sz="682" i="1" spc="130" dirty="0">
                <a:latin typeface="Times New Roman"/>
                <a:cs typeface="Times New Roman"/>
              </a:rPr>
              <a:t> </a:t>
            </a:r>
            <a:r>
              <a:rPr sz="682" spc="58" dirty="0">
                <a:latin typeface="DejaVu Serif"/>
                <a:cs typeface="DejaVu Serif"/>
              </a:rPr>
              <a:t>f</a:t>
            </a:r>
            <a:r>
              <a:rPr sz="682" spc="58" dirty="0">
                <a:latin typeface="Times New Roman"/>
                <a:cs typeface="Times New Roman"/>
              </a:rPr>
              <a:t>(</a:t>
            </a:r>
            <a:r>
              <a:rPr sz="682" spc="58" dirty="0">
                <a:latin typeface="DejaVu Serif"/>
                <a:cs typeface="DejaVu Serif"/>
              </a:rPr>
              <a:t>x</a:t>
            </a:r>
            <a:r>
              <a:rPr sz="682" spc="58" dirty="0">
                <a:latin typeface="Times New Roman"/>
                <a:cs typeface="Times New Roman"/>
              </a:rPr>
              <a:t>)</a:t>
            </a:r>
            <a:r>
              <a:rPr sz="682" spc="130" dirty="0">
                <a:latin typeface="Times New Roman"/>
                <a:cs typeface="Times New Roman"/>
              </a:rPr>
              <a:t> </a:t>
            </a:r>
            <a:r>
              <a:rPr sz="682" i="1" spc="31" dirty="0">
                <a:latin typeface="Times New Roman"/>
                <a:cs typeface="Times New Roman"/>
              </a:rPr>
              <a:t>on</a:t>
            </a:r>
            <a:r>
              <a:rPr sz="682" i="1" spc="133" dirty="0">
                <a:latin typeface="Times New Roman"/>
                <a:cs typeface="Times New Roman"/>
              </a:rPr>
              <a:t> </a:t>
            </a:r>
            <a:r>
              <a:rPr sz="682" i="1" spc="27" dirty="0">
                <a:latin typeface="Times New Roman"/>
                <a:cs typeface="Times New Roman"/>
              </a:rPr>
              <a:t>some</a:t>
            </a:r>
            <a:r>
              <a:rPr sz="682" i="1" spc="130" dirty="0">
                <a:latin typeface="Times New Roman"/>
                <a:cs typeface="Times New Roman"/>
              </a:rPr>
              <a:t> </a:t>
            </a:r>
            <a:r>
              <a:rPr sz="682" i="1" spc="20" dirty="0">
                <a:latin typeface="Times New Roman"/>
                <a:cs typeface="Times New Roman"/>
              </a:rPr>
              <a:t>interval</a:t>
            </a:r>
            <a:endParaRPr sz="682">
              <a:latin typeface="Times New Roman"/>
              <a:cs typeface="Times New Roman"/>
            </a:endParaRPr>
          </a:p>
          <a:p>
            <a:pPr marL="8659">
              <a:lnSpc>
                <a:spcPts val="818"/>
              </a:lnSpc>
            </a:pPr>
            <a:r>
              <a:rPr sz="682" spc="-51" dirty="0">
                <a:latin typeface="DejaVu Serif"/>
                <a:cs typeface="DejaVu Serif"/>
              </a:rPr>
              <a:t>a </a:t>
            </a:r>
            <a:r>
              <a:rPr sz="682" spc="-44" dirty="0">
                <a:latin typeface="DejaVu Sans"/>
                <a:cs typeface="DejaVu Sans"/>
              </a:rPr>
              <a:t>≤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-44" dirty="0">
                <a:latin typeface="DejaVu Sans"/>
                <a:cs typeface="DejaVu Sans"/>
              </a:rPr>
              <a:t>≤ </a:t>
            </a:r>
            <a:r>
              <a:rPr sz="682" spc="-55" dirty="0">
                <a:latin typeface="DejaVu Serif"/>
                <a:cs typeface="DejaVu Serif"/>
              </a:rPr>
              <a:t>b</a:t>
            </a:r>
            <a:r>
              <a:rPr sz="682" i="1" spc="-55" dirty="0">
                <a:latin typeface="Times New Roman"/>
                <a:cs typeface="Times New Roman"/>
              </a:rPr>
              <a:t>, </a:t>
            </a:r>
            <a:r>
              <a:rPr sz="682" i="1" spc="20" dirty="0">
                <a:latin typeface="Times New Roman"/>
                <a:cs typeface="Times New Roman"/>
              </a:rPr>
              <a:t>then </a:t>
            </a:r>
            <a:r>
              <a:rPr sz="682" i="1" spc="7" dirty="0">
                <a:latin typeface="Times New Roman"/>
                <a:cs typeface="Times New Roman"/>
              </a:rPr>
              <a:t>there </a:t>
            </a:r>
            <a:r>
              <a:rPr sz="682" i="1" spc="14" dirty="0">
                <a:latin typeface="Times New Roman"/>
                <a:cs typeface="Times New Roman"/>
              </a:rPr>
              <a:t>is </a:t>
            </a:r>
            <a:r>
              <a:rPr sz="682" i="1" spc="3" dirty="0">
                <a:latin typeface="Times New Roman"/>
                <a:cs typeface="Times New Roman"/>
              </a:rPr>
              <a:t>a </a:t>
            </a:r>
            <a:r>
              <a:rPr sz="682" i="1" spc="17" dirty="0">
                <a:latin typeface="Times New Roman"/>
                <a:cs typeface="Times New Roman"/>
              </a:rPr>
              <a:t>constant </a:t>
            </a:r>
            <a:r>
              <a:rPr sz="682" spc="-37" dirty="0">
                <a:latin typeface="DejaVu Serif"/>
                <a:cs typeface="DejaVu Serif"/>
              </a:rPr>
              <a:t>C </a:t>
            </a:r>
            <a:r>
              <a:rPr sz="682" i="1" spc="10" dirty="0">
                <a:latin typeface="Times New Roman"/>
                <a:cs typeface="Times New Roman"/>
              </a:rPr>
              <a:t>such </a:t>
            </a:r>
            <a:r>
              <a:rPr sz="682" i="1" spc="20" dirty="0">
                <a:latin typeface="Times New Roman"/>
                <a:cs typeface="Times New Roman"/>
              </a:rPr>
              <a:t>that </a:t>
            </a:r>
            <a:r>
              <a:rPr sz="682" spc="20" dirty="0">
                <a:latin typeface="DejaVu Serif"/>
                <a:cs typeface="DejaVu Serif"/>
              </a:rPr>
              <a:t>F</a:t>
            </a:r>
            <a:r>
              <a:rPr sz="716" spc="30" baseline="-11904" dirty="0">
                <a:latin typeface="Times New Roman"/>
                <a:cs typeface="Times New Roman"/>
              </a:rPr>
              <a:t>1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682" spc="20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20" dirty="0">
                <a:latin typeface="DejaVu Serif"/>
                <a:cs typeface="DejaVu Serif"/>
              </a:rPr>
              <a:t>F</a:t>
            </a:r>
            <a:r>
              <a:rPr sz="716" spc="30" baseline="-11904" dirty="0">
                <a:latin typeface="Times New Roman"/>
                <a:cs typeface="Times New Roman"/>
              </a:rPr>
              <a:t>2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682" spc="20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dirty="0">
                <a:latin typeface="Times New Roman"/>
                <a:cs typeface="Times New Roman"/>
              </a:rPr>
              <a:t> </a:t>
            </a:r>
            <a:r>
              <a:rPr sz="682" spc="24" dirty="0">
                <a:latin typeface="DejaVu Serif"/>
                <a:cs typeface="DejaVu Serif"/>
              </a:rPr>
              <a:t>C</a:t>
            </a:r>
            <a:r>
              <a:rPr sz="682" i="1" spc="24" dirty="0">
                <a:latin typeface="Times New Roman"/>
                <a:cs typeface="Times New Roman"/>
              </a:rPr>
              <a:t>.</a:t>
            </a:r>
            <a:endParaRPr sz="682">
              <a:latin typeface="Times New Roman"/>
              <a:cs typeface="Times New Roman"/>
            </a:endParaRPr>
          </a:p>
          <a:p>
            <a:pPr marL="8659" marR="3464" indent="154993" algn="just">
              <a:spcBef>
                <a:spcPts val="811"/>
              </a:spcBef>
              <a:tabLst>
                <a:tab pos="3993466" algn="l"/>
              </a:tabLst>
            </a:pPr>
            <a:r>
              <a:rPr sz="682" spc="106" dirty="0">
                <a:latin typeface="Times New Roman"/>
                <a:cs typeface="Times New Roman"/>
              </a:rPr>
              <a:t>Proof.</a:t>
            </a:r>
            <a:r>
              <a:rPr sz="682" spc="173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Consider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31" dirty="0">
                <a:latin typeface="Times New Roman"/>
                <a:cs typeface="Times New Roman"/>
              </a:rPr>
              <a:t>the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difference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DejaVu Serif"/>
                <a:cs typeface="DejaVu Serif"/>
              </a:rPr>
              <a:t>tt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</a:t>
            </a:r>
            <a:r>
              <a:rPr sz="682" spc="20" dirty="0">
                <a:latin typeface="Times New Roman"/>
                <a:cs typeface="Times New Roman"/>
              </a:rPr>
              <a:t> </a:t>
            </a:r>
            <a:r>
              <a:rPr sz="682" spc="13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F</a:t>
            </a:r>
            <a:r>
              <a:rPr sz="716" spc="25" baseline="-11904" dirty="0">
                <a:latin typeface="Times New Roman"/>
                <a:cs typeface="Times New Roman"/>
              </a:rPr>
              <a:t>1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5" dirty="0">
                <a:latin typeface="DejaVu Sans"/>
                <a:cs typeface="DejaVu Sans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F</a:t>
            </a:r>
            <a:r>
              <a:rPr sz="716" spc="25" baseline="-11904" dirty="0">
                <a:latin typeface="Times New Roman"/>
                <a:cs typeface="Times New Roman"/>
              </a:rPr>
              <a:t>2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).</a:t>
            </a:r>
            <a:r>
              <a:rPr sz="682" spc="136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Then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7" dirty="0">
                <a:latin typeface="DejaVu Serif"/>
                <a:cs typeface="DejaVu Serif"/>
              </a:rPr>
              <a:t>tt</a:t>
            </a:r>
            <a:r>
              <a:rPr sz="716" spc="25" baseline="27777" dirty="0">
                <a:latin typeface="DejaVu Sans"/>
                <a:cs typeface="DejaVu Sans"/>
              </a:rPr>
              <a:t>j</a:t>
            </a:r>
            <a:r>
              <a:rPr sz="682" spc="17" dirty="0">
                <a:latin typeface="Times New Roman"/>
                <a:cs typeface="Times New Roman"/>
              </a:rPr>
              <a:t>(</a:t>
            </a:r>
            <a:r>
              <a:rPr sz="682" spc="17" dirty="0">
                <a:latin typeface="DejaVu Serif"/>
                <a:cs typeface="DejaVu Serif"/>
              </a:rPr>
              <a:t>x</a:t>
            </a:r>
            <a:r>
              <a:rPr sz="682" spc="17" dirty="0">
                <a:latin typeface="Times New Roman"/>
                <a:cs typeface="Times New Roman"/>
              </a:rPr>
              <a:t>)</a:t>
            </a:r>
            <a:r>
              <a:rPr sz="682" spc="20" dirty="0">
                <a:latin typeface="Times New Roman"/>
                <a:cs typeface="Times New Roman"/>
              </a:rPr>
              <a:t> </a:t>
            </a:r>
            <a:r>
              <a:rPr sz="682" spc="13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F</a:t>
            </a:r>
            <a:r>
              <a:rPr sz="716" spc="-82" baseline="-19841" dirty="0">
                <a:latin typeface="Times New Roman"/>
                <a:cs typeface="Times New Roman"/>
              </a:rPr>
              <a:t>1</a:t>
            </a:r>
            <a:r>
              <a:rPr sz="716" spc="-82" baseline="27777" dirty="0">
                <a:latin typeface="DejaVu Sans"/>
                <a:cs typeface="DejaVu Sans"/>
              </a:rPr>
              <a:t>j</a:t>
            </a:r>
            <a:r>
              <a:rPr sz="716" spc="-148" baseline="27777" dirty="0">
                <a:latin typeface="DejaVu Sans"/>
                <a:cs typeface="DejaVu Sans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682" spc="20" dirty="0">
                <a:latin typeface="Times New Roman"/>
                <a:cs typeface="Times New Roman"/>
              </a:rPr>
              <a:t>)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5" dirty="0">
                <a:latin typeface="DejaVu Sans"/>
                <a:cs typeface="DejaVu Sans"/>
              </a:rPr>
              <a:t> </a:t>
            </a:r>
            <a:r>
              <a:rPr sz="682" spc="-55" dirty="0">
                <a:latin typeface="DejaVu Serif"/>
                <a:cs typeface="DejaVu Serif"/>
              </a:rPr>
              <a:t>F</a:t>
            </a:r>
            <a:r>
              <a:rPr sz="716" spc="-82" baseline="-19841" dirty="0">
                <a:latin typeface="Times New Roman"/>
                <a:cs typeface="Times New Roman"/>
              </a:rPr>
              <a:t>2</a:t>
            </a:r>
            <a:r>
              <a:rPr sz="716" spc="-82" baseline="27777" dirty="0">
                <a:latin typeface="DejaVu Sans"/>
                <a:cs typeface="DejaVu Sans"/>
              </a:rPr>
              <a:t>j</a:t>
            </a:r>
            <a:r>
              <a:rPr sz="716" spc="-142" baseline="27777" dirty="0">
                <a:latin typeface="DejaVu Sans"/>
                <a:cs typeface="DejaVu Sans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682" spc="20" dirty="0">
                <a:latin typeface="Times New Roman"/>
                <a:cs typeface="Times New Roman"/>
              </a:rPr>
              <a:t>) </a:t>
            </a:r>
            <a:r>
              <a:rPr sz="682" spc="13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43" dirty="0">
                <a:latin typeface="DejaVu Serif"/>
                <a:cs typeface="DejaVu Serif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682" spc="20" dirty="0">
                <a:latin typeface="Times New Roman"/>
                <a:cs typeface="Times New Roman"/>
              </a:rPr>
              <a:t>)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65" dirty="0">
                <a:latin typeface="DejaVu Sans"/>
                <a:cs typeface="DejaVu Sans"/>
              </a:rPr>
              <a:t> </a:t>
            </a:r>
            <a:r>
              <a:rPr sz="682" spc="78" dirty="0">
                <a:latin typeface="DejaVu Serif"/>
                <a:cs typeface="DejaVu Serif"/>
              </a:rPr>
              <a:t>f</a:t>
            </a:r>
            <a:r>
              <a:rPr sz="682" spc="-139" dirty="0">
                <a:latin typeface="DejaVu Serif"/>
                <a:cs typeface="DejaVu Serif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682" spc="20" dirty="0">
                <a:latin typeface="Times New Roman"/>
                <a:cs typeface="Times New Roman"/>
              </a:rPr>
              <a:t>) </a:t>
            </a:r>
            <a:r>
              <a:rPr sz="682" spc="133" dirty="0">
                <a:latin typeface="Times New Roman"/>
                <a:cs typeface="Times New Roman"/>
              </a:rPr>
              <a:t>=</a:t>
            </a:r>
            <a:r>
              <a:rPr sz="682" spc="20" dirty="0">
                <a:latin typeface="Times New Roman"/>
                <a:cs typeface="Times New Roman"/>
              </a:rPr>
              <a:t> </a:t>
            </a:r>
            <a:r>
              <a:rPr sz="682" spc="3" dirty="0">
                <a:latin typeface="Times New Roman"/>
                <a:cs typeface="Times New Roman"/>
              </a:rPr>
              <a:t>0,  </a:t>
            </a:r>
            <a:r>
              <a:rPr sz="682" dirty="0">
                <a:latin typeface="Times New Roman"/>
                <a:cs typeface="Times New Roman"/>
              </a:rPr>
              <a:t>so </a:t>
            </a:r>
            <a:r>
              <a:rPr sz="682" spc="55" dirty="0">
                <a:latin typeface="Times New Roman"/>
                <a:cs typeface="Times New Roman"/>
              </a:rPr>
              <a:t>that </a:t>
            </a:r>
            <a:r>
              <a:rPr sz="682" spc="10" dirty="0">
                <a:latin typeface="DejaVu Serif"/>
                <a:cs typeface="DejaVu Serif"/>
              </a:rPr>
              <a:t>tt</a:t>
            </a:r>
            <a:r>
              <a:rPr sz="682" spc="10" dirty="0">
                <a:latin typeface="Times New Roman"/>
                <a:cs typeface="Times New Roman"/>
              </a:rPr>
              <a:t>(</a:t>
            </a:r>
            <a:r>
              <a:rPr sz="682" spc="10" dirty="0">
                <a:latin typeface="DejaVu Serif"/>
                <a:cs typeface="DejaVu Serif"/>
              </a:rPr>
              <a:t>x</a:t>
            </a:r>
            <a:r>
              <a:rPr sz="682" spc="10" dirty="0">
                <a:latin typeface="Times New Roman"/>
                <a:cs typeface="Times New Roman"/>
              </a:rPr>
              <a:t>) </a:t>
            </a:r>
            <a:r>
              <a:rPr sz="682" spc="31" dirty="0">
                <a:latin typeface="Times New Roman"/>
                <a:cs typeface="Times New Roman"/>
              </a:rPr>
              <a:t>must </a:t>
            </a:r>
            <a:r>
              <a:rPr sz="682" spc="24" dirty="0">
                <a:latin typeface="Times New Roman"/>
                <a:cs typeface="Times New Roman"/>
              </a:rPr>
              <a:t>be </a:t>
            </a:r>
            <a:r>
              <a:rPr sz="682" spc="27" dirty="0">
                <a:latin typeface="Times New Roman"/>
                <a:cs typeface="Times New Roman"/>
              </a:rPr>
              <a:t>constant.  </a:t>
            </a:r>
            <a:r>
              <a:rPr sz="682" spc="7" dirty="0">
                <a:latin typeface="Times New Roman"/>
                <a:cs typeface="Times New Roman"/>
              </a:rPr>
              <a:t>Hence </a:t>
            </a:r>
            <a:r>
              <a:rPr sz="682" spc="20" dirty="0">
                <a:latin typeface="DejaVu Serif"/>
                <a:cs typeface="DejaVu Serif"/>
              </a:rPr>
              <a:t>F</a:t>
            </a:r>
            <a:r>
              <a:rPr sz="716" spc="30" baseline="-11904" dirty="0">
                <a:latin typeface="Times New Roman"/>
                <a:cs typeface="Times New Roman"/>
              </a:rPr>
              <a:t>1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682" spc="20" dirty="0">
                <a:latin typeface="Times New Roman"/>
                <a:cs typeface="Times New Roman"/>
              </a:rPr>
              <a:t>)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20" dirty="0">
                <a:latin typeface="DejaVu Serif"/>
                <a:cs typeface="DejaVu Serif"/>
              </a:rPr>
              <a:t>F</a:t>
            </a:r>
            <a:r>
              <a:rPr sz="716" spc="30" baseline="-11904" dirty="0">
                <a:latin typeface="Times New Roman"/>
                <a:cs typeface="Times New Roman"/>
              </a:rPr>
              <a:t>2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682" spc="20" dirty="0">
                <a:latin typeface="Times New Roman"/>
                <a:cs typeface="Times New Roman"/>
              </a:rPr>
              <a:t>) </a:t>
            </a:r>
            <a:r>
              <a:rPr sz="682" spc="143" dirty="0">
                <a:latin typeface="Times New Roman"/>
                <a:cs typeface="Times New Roman"/>
              </a:rPr>
              <a:t>= </a:t>
            </a:r>
            <a:r>
              <a:rPr sz="682" spc="-37" dirty="0">
                <a:latin typeface="DejaVu Serif"/>
                <a:cs typeface="DejaVu Serif"/>
              </a:rPr>
              <a:t>C  </a:t>
            </a:r>
            <a:r>
              <a:rPr sz="682" spc="3" dirty="0">
                <a:latin typeface="Times New Roman"/>
                <a:cs typeface="Times New Roman"/>
              </a:rPr>
              <a:t>for</a:t>
            </a:r>
            <a:r>
              <a:rPr sz="682" spc="-51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some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27" dirty="0">
                <a:latin typeface="Times New Roman"/>
                <a:cs typeface="Times New Roman"/>
              </a:rPr>
              <a:t>constant.	</a:t>
            </a:r>
            <a:r>
              <a:rPr sz="682" spc="-10" dirty="0">
                <a:latin typeface="DejaVu Sans"/>
                <a:cs typeface="DejaVu Sans"/>
              </a:rPr>
              <a:t>Q</a:t>
            </a:r>
            <a:endParaRPr sz="682">
              <a:latin typeface="DejaVu Sans"/>
              <a:cs typeface="DejaVu Sans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6340082" y="4387980"/>
            <a:ext cx="5844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33" dirty="0">
                <a:latin typeface="Arial"/>
                <a:cs typeface="Arial"/>
              </a:rPr>
              <a:t>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7384853" y="4496296"/>
            <a:ext cx="463261" cy="81724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419955" algn="l"/>
              </a:tabLst>
            </a:pPr>
            <a:r>
              <a:rPr sz="477" spc="31" dirty="0">
                <a:latin typeface="Times New Roman"/>
                <a:cs typeface="Times New Roman"/>
              </a:rPr>
              <a:t>1	2</a:t>
            </a:r>
            <a:endParaRPr sz="477">
              <a:latin typeface="Times New Roman"/>
              <a:cs typeface="Times New Roman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216397" y="4457478"/>
            <a:ext cx="3914775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2204113" algn="l"/>
              </a:tabLst>
            </a:pPr>
            <a:r>
              <a:rPr sz="682" spc="51" dirty="0">
                <a:latin typeface="Times New Roman"/>
                <a:cs typeface="Times New Roman"/>
              </a:rPr>
              <a:t>It </a:t>
            </a:r>
            <a:r>
              <a:rPr sz="682" spc="-3" dirty="0">
                <a:latin typeface="Times New Roman"/>
                <a:cs typeface="Times New Roman"/>
              </a:rPr>
              <a:t>follows  </a:t>
            </a:r>
            <a:r>
              <a:rPr sz="682" spc="61" dirty="0">
                <a:latin typeface="Times New Roman"/>
                <a:cs typeface="Times New Roman"/>
              </a:rPr>
              <a:t>that </a:t>
            </a:r>
            <a:r>
              <a:rPr sz="682" spc="34" dirty="0">
                <a:latin typeface="Times New Roman"/>
                <a:cs typeface="Times New Roman"/>
              </a:rPr>
              <a:t>there </a:t>
            </a:r>
            <a:r>
              <a:rPr sz="682" spc="3" dirty="0">
                <a:latin typeface="Times New Roman"/>
                <a:cs typeface="Times New Roman"/>
              </a:rPr>
              <a:t>is  </a:t>
            </a:r>
            <a:r>
              <a:rPr sz="682" spc="14" dirty="0">
                <a:latin typeface="Times New Roman"/>
                <a:cs typeface="Times New Roman"/>
              </a:rPr>
              <a:t>some </a:t>
            </a:r>
            <a:r>
              <a:rPr sz="682" spc="27" dirty="0">
                <a:latin typeface="Times New Roman"/>
                <a:cs typeface="Times New Roman"/>
              </a:rPr>
              <a:t>ambiguity </a:t>
            </a:r>
            <a:r>
              <a:rPr sz="682" spc="20" dirty="0">
                <a:latin typeface="Times New Roman"/>
                <a:cs typeface="Times New Roman"/>
              </a:rPr>
              <a:t>in</a:t>
            </a:r>
            <a:r>
              <a:rPr sz="682" spc="-51" dirty="0">
                <a:latin typeface="Times New Roman"/>
                <a:cs typeface="Times New Roman"/>
              </a:rPr>
              <a:t> </a:t>
            </a:r>
            <a:r>
              <a:rPr sz="682" spc="41" dirty="0">
                <a:latin typeface="Times New Roman"/>
                <a:cs typeface="Times New Roman"/>
              </a:rPr>
              <a:t>the</a:t>
            </a:r>
            <a:r>
              <a:rPr sz="682" spc="58" dirty="0">
                <a:latin typeface="Times New Roman"/>
                <a:cs typeface="Times New Roman"/>
              </a:rPr>
              <a:t> </a:t>
            </a:r>
            <a:r>
              <a:rPr sz="682" spc="37" dirty="0">
                <a:latin typeface="Times New Roman"/>
                <a:cs typeface="Times New Roman"/>
              </a:rPr>
              <a:t>notation	</a:t>
            </a:r>
            <a:r>
              <a:rPr sz="682" spc="58" dirty="0">
                <a:latin typeface="DejaVu Serif"/>
                <a:cs typeface="DejaVu Serif"/>
              </a:rPr>
              <a:t>f</a:t>
            </a:r>
            <a:r>
              <a:rPr sz="682" spc="58" dirty="0">
                <a:latin typeface="Times New Roman"/>
                <a:cs typeface="Times New Roman"/>
              </a:rPr>
              <a:t>(</a:t>
            </a:r>
            <a:r>
              <a:rPr sz="682" spc="58" dirty="0">
                <a:latin typeface="DejaVu Serif"/>
                <a:cs typeface="DejaVu Serif"/>
              </a:rPr>
              <a:t>x</a:t>
            </a:r>
            <a:r>
              <a:rPr sz="682" spc="58" dirty="0">
                <a:latin typeface="Times New Roman"/>
                <a:cs typeface="Times New Roman"/>
              </a:rPr>
              <a:t>) </a:t>
            </a:r>
            <a:r>
              <a:rPr sz="682" spc="-20" dirty="0">
                <a:latin typeface="DejaVu Serif"/>
                <a:cs typeface="DejaVu Serif"/>
              </a:rPr>
              <a:t>dx</a:t>
            </a:r>
            <a:r>
              <a:rPr sz="682" spc="-20" dirty="0">
                <a:latin typeface="Times New Roman"/>
                <a:cs typeface="Times New Roman"/>
              </a:rPr>
              <a:t>. </a:t>
            </a:r>
            <a:r>
              <a:rPr sz="682" spc="24" dirty="0">
                <a:latin typeface="Times New Roman"/>
                <a:cs typeface="Times New Roman"/>
              </a:rPr>
              <a:t>Two functions </a:t>
            </a:r>
            <a:r>
              <a:rPr sz="682" spc="-37" dirty="0">
                <a:latin typeface="DejaVu Serif"/>
                <a:cs typeface="DejaVu Serif"/>
              </a:rPr>
              <a:t>F </a:t>
            </a:r>
            <a:r>
              <a:rPr sz="682" spc="27" dirty="0">
                <a:latin typeface="Times New Roman"/>
                <a:cs typeface="Times New Roman"/>
              </a:rPr>
              <a:t>(</a:t>
            </a:r>
            <a:r>
              <a:rPr sz="682" spc="27" dirty="0">
                <a:latin typeface="DejaVu Serif"/>
                <a:cs typeface="DejaVu Serif"/>
              </a:rPr>
              <a:t>x</a:t>
            </a:r>
            <a:r>
              <a:rPr sz="682" spc="27" dirty="0">
                <a:latin typeface="Times New Roman"/>
                <a:cs typeface="Times New Roman"/>
              </a:rPr>
              <a:t>) </a:t>
            </a:r>
            <a:r>
              <a:rPr sz="682" spc="41" dirty="0">
                <a:latin typeface="Times New Roman"/>
                <a:cs typeface="Times New Roman"/>
              </a:rPr>
              <a:t>and </a:t>
            </a:r>
            <a:r>
              <a:rPr sz="682" spc="-37" dirty="0">
                <a:latin typeface="DejaVu Serif"/>
                <a:cs typeface="DejaVu Serif"/>
              </a:rPr>
              <a:t>F </a:t>
            </a:r>
            <a:r>
              <a:rPr sz="682" spc="27" dirty="0">
                <a:latin typeface="Times New Roman"/>
                <a:cs typeface="Times New Roman"/>
              </a:rPr>
              <a:t>(</a:t>
            </a:r>
            <a:r>
              <a:rPr sz="682" spc="27" dirty="0">
                <a:latin typeface="DejaVu Serif"/>
                <a:cs typeface="DejaVu Serif"/>
              </a:rPr>
              <a:t>x</a:t>
            </a:r>
            <a:r>
              <a:rPr sz="682" spc="27" dirty="0">
                <a:latin typeface="Times New Roman"/>
                <a:cs typeface="Times New Roman"/>
              </a:rPr>
              <a:t>)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31" dirty="0">
                <a:latin typeface="Times New Roman"/>
                <a:cs typeface="Times New Roman"/>
              </a:rPr>
              <a:t>can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4484076" y="4492460"/>
            <a:ext cx="58449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133" dirty="0">
                <a:latin typeface="Arial"/>
                <a:cs typeface="Arial"/>
              </a:rPr>
              <a:t>∫</a:t>
            </a:r>
            <a:endParaRPr sz="682">
              <a:latin typeface="Arial"/>
              <a:cs typeface="Arial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061114" y="4561958"/>
            <a:ext cx="4086658" cy="113271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  <a:tabLst>
                <a:tab pos="503080" algn="l"/>
              </a:tabLst>
            </a:pPr>
            <a:r>
              <a:rPr sz="682" spc="31" dirty="0">
                <a:latin typeface="Times New Roman"/>
                <a:cs typeface="Times New Roman"/>
              </a:rPr>
              <a:t>both</a:t>
            </a:r>
            <a:r>
              <a:rPr sz="682" spc="55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equal	</a:t>
            </a:r>
            <a:r>
              <a:rPr sz="682" spc="78" dirty="0">
                <a:latin typeface="DejaVu Serif"/>
                <a:cs typeface="DejaVu Serif"/>
              </a:rPr>
              <a:t>f </a:t>
            </a:r>
            <a:r>
              <a:rPr sz="682" spc="20" dirty="0">
                <a:latin typeface="Times New Roman"/>
                <a:cs typeface="Times New Roman"/>
              </a:rPr>
              <a:t>(</a:t>
            </a:r>
            <a:r>
              <a:rPr sz="682" spc="20" dirty="0">
                <a:latin typeface="DejaVu Serif"/>
                <a:cs typeface="DejaVu Serif"/>
              </a:rPr>
              <a:t>x</a:t>
            </a:r>
            <a:r>
              <a:rPr sz="682" spc="20" dirty="0">
                <a:latin typeface="Times New Roman"/>
                <a:cs typeface="Times New Roman"/>
              </a:rPr>
              <a:t>) </a:t>
            </a:r>
            <a:r>
              <a:rPr sz="682" spc="-41" dirty="0">
                <a:latin typeface="DejaVu Serif"/>
                <a:cs typeface="DejaVu Serif"/>
              </a:rPr>
              <a:t>dx </a:t>
            </a:r>
            <a:r>
              <a:rPr sz="682" spc="24" dirty="0">
                <a:latin typeface="Times New Roman"/>
                <a:cs typeface="Times New Roman"/>
              </a:rPr>
              <a:t>without </a:t>
            </a:r>
            <a:r>
              <a:rPr sz="682" spc="7" dirty="0">
                <a:latin typeface="Times New Roman"/>
                <a:cs typeface="Times New Roman"/>
              </a:rPr>
              <a:t>equaling </a:t>
            </a:r>
            <a:r>
              <a:rPr sz="682" spc="3" dirty="0">
                <a:latin typeface="Times New Roman"/>
                <a:cs typeface="Times New Roman"/>
              </a:rPr>
              <a:t>each </a:t>
            </a:r>
            <a:r>
              <a:rPr sz="682" spc="20" dirty="0">
                <a:latin typeface="Times New Roman"/>
                <a:cs typeface="Times New Roman"/>
              </a:rPr>
              <a:t>other. When this happens, </a:t>
            </a:r>
            <a:r>
              <a:rPr sz="682" spc="24" dirty="0">
                <a:latin typeface="Times New Roman"/>
                <a:cs typeface="Times New Roman"/>
              </a:rPr>
              <a:t>they </a:t>
            </a:r>
            <a:r>
              <a:rPr sz="682" spc="7" dirty="0">
                <a:latin typeface="Times New Roman"/>
                <a:cs typeface="Times New Roman"/>
              </a:rPr>
              <a:t>(</a:t>
            </a:r>
            <a:r>
              <a:rPr sz="682" spc="7" dirty="0">
                <a:latin typeface="DejaVu Serif"/>
                <a:cs typeface="DejaVu Serif"/>
              </a:rPr>
              <a:t>F</a:t>
            </a:r>
            <a:r>
              <a:rPr sz="716" spc="10" baseline="-11904" dirty="0">
                <a:latin typeface="Times New Roman"/>
                <a:cs typeface="Times New Roman"/>
              </a:rPr>
              <a:t>1 </a:t>
            </a:r>
            <a:r>
              <a:rPr sz="682" spc="27" dirty="0">
                <a:latin typeface="Times New Roman"/>
                <a:cs typeface="Times New Roman"/>
              </a:rPr>
              <a:t>and </a:t>
            </a:r>
            <a:r>
              <a:rPr sz="682" spc="17" dirty="0">
                <a:latin typeface="DejaVu Serif"/>
                <a:cs typeface="DejaVu Serif"/>
              </a:rPr>
              <a:t>F</a:t>
            </a:r>
            <a:r>
              <a:rPr sz="716" spc="25" baseline="-11904" dirty="0">
                <a:latin typeface="Times New Roman"/>
                <a:cs typeface="Times New Roman"/>
              </a:rPr>
              <a:t>2</a:t>
            </a:r>
            <a:r>
              <a:rPr sz="682" spc="17" dirty="0">
                <a:latin typeface="Times New Roman"/>
                <a:cs typeface="Times New Roman"/>
              </a:rPr>
              <a:t>) </a:t>
            </a:r>
            <a:r>
              <a:rPr sz="682" spc="-3" dirty="0">
                <a:latin typeface="Times New Roman"/>
                <a:cs typeface="Times New Roman"/>
              </a:rPr>
              <a:t>differ </a:t>
            </a:r>
            <a:r>
              <a:rPr sz="682" spc="7" dirty="0">
                <a:latin typeface="Times New Roman"/>
                <a:cs typeface="Times New Roman"/>
              </a:rPr>
              <a:t>by </a:t>
            </a:r>
            <a:r>
              <a:rPr sz="682" spc="27" dirty="0">
                <a:latin typeface="Times New Roman"/>
                <a:cs typeface="Times New Roman"/>
              </a:rPr>
              <a:t>a</a:t>
            </a:r>
            <a:r>
              <a:rPr sz="682" spc="-14" dirty="0">
                <a:latin typeface="Times New Roman"/>
                <a:cs typeface="Times New Roman"/>
              </a:rPr>
              <a:t> </a:t>
            </a:r>
            <a:r>
              <a:rPr sz="682" spc="20" dirty="0">
                <a:latin typeface="Times New Roman"/>
                <a:cs typeface="Times New Roman"/>
              </a:rPr>
              <a:t>constant.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4058005" y="4665478"/>
            <a:ext cx="4084926" cy="958182"/>
          </a:xfrm>
          <a:prstGeom prst="rect">
            <a:avLst/>
          </a:prstGeom>
        </p:spPr>
        <p:txBody>
          <a:bodyPr vert="horz" wrap="square" lIns="0" tIns="8226" rIns="0" bIns="0" rtlCol="0">
            <a:spAutoFit/>
          </a:bodyPr>
          <a:lstStyle/>
          <a:p>
            <a:pPr marL="8659">
              <a:spcBef>
                <a:spcPts val="65"/>
              </a:spcBef>
            </a:pPr>
            <a:r>
              <a:rPr sz="682" spc="27" dirty="0">
                <a:latin typeface="Times New Roman"/>
                <a:cs typeface="Times New Roman"/>
              </a:rPr>
              <a:t>This </a:t>
            </a:r>
            <a:r>
              <a:rPr sz="682" spc="24" dirty="0">
                <a:latin typeface="Times New Roman"/>
                <a:cs typeface="Times New Roman"/>
              </a:rPr>
              <a:t>can </a:t>
            </a:r>
            <a:r>
              <a:rPr sz="682" spc="14" dirty="0">
                <a:latin typeface="Times New Roman"/>
                <a:cs typeface="Times New Roman"/>
              </a:rPr>
              <a:t>sometimes </a:t>
            </a:r>
            <a:r>
              <a:rPr sz="682" spc="17" dirty="0">
                <a:latin typeface="Times New Roman"/>
                <a:cs typeface="Times New Roman"/>
              </a:rPr>
              <a:t>lead </a:t>
            </a:r>
            <a:r>
              <a:rPr sz="682" spc="34" dirty="0">
                <a:latin typeface="Times New Roman"/>
                <a:cs typeface="Times New Roman"/>
              </a:rPr>
              <a:t>to </a:t>
            </a:r>
            <a:r>
              <a:rPr sz="682" spc="7" dirty="0">
                <a:latin typeface="Times New Roman"/>
                <a:cs typeface="Times New Roman"/>
              </a:rPr>
              <a:t>confusing </a:t>
            </a:r>
            <a:r>
              <a:rPr sz="682" spc="24" dirty="0">
                <a:latin typeface="Times New Roman"/>
                <a:cs typeface="Times New Roman"/>
              </a:rPr>
              <a:t>situations, </a:t>
            </a:r>
            <a:r>
              <a:rPr sz="682" spc="7" dirty="0">
                <a:latin typeface="Times New Roman"/>
                <a:cs typeface="Times New Roman"/>
              </a:rPr>
              <a:t>e.g. </a:t>
            </a:r>
            <a:r>
              <a:rPr sz="682" spc="10" dirty="0">
                <a:latin typeface="Times New Roman"/>
                <a:cs typeface="Times New Roman"/>
              </a:rPr>
              <a:t>you </a:t>
            </a:r>
            <a:r>
              <a:rPr sz="682" spc="24" dirty="0">
                <a:latin typeface="Times New Roman"/>
                <a:cs typeface="Times New Roman"/>
              </a:rPr>
              <a:t>can</a:t>
            </a:r>
            <a:r>
              <a:rPr sz="682" spc="75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Times New Roman"/>
                <a:cs typeface="Times New Roman"/>
              </a:rPr>
              <a:t>check </a:t>
            </a:r>
            <a:r>
              <a:rPr sz="682" spc="55" dirty="0">
                <a:latin typeface="Times New Roman"/>
                <a:cs typeface="Times New Roman"/>
              </a:rPr>
              <a:t>that</a:t>
            </a:r>
            <a:endParaRPr sz="682">
              <a:latin typeface="Times New Roman"/>
              <a:cs typeface="Times New Roman"/>
            </a:endParaRPr>
          </a:p>
          <a:p>
            <a:pPr>
              <a:spcBef>
                <a:spcPts val="20"/>
              </a:spcBef>
            </a:pPr>
            <a:endParaRPr sz="580">
              <a:latin typeface="Times New Roman"/>
              <a:cs typeface="Times New Roman"/>
            </a:endParaRPr>
          </a:p>
          <a:p>
            <a:pPr marR="3464" algn="ctr"/>
            <a:r>
              <a:rPr sz="1023" spc="281" baseline="75000" dirty="0">
                <a:latin typeface="Arial"/>
                <a:cs typeface="Arial"/>
              </a:rPr>
              <a:t>∫</a:t>
            </a:r>
            <a:r>
              <a:rPr sz="1023" spc="332" baseline="75000" dirty="0">
                <a:latin typeface="Arial"/>
                <a:cs typeface="Arial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2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sin</a:t>
            </a:r>
            <a:r>
              <a:rPr sz="682" spc="-61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06" dirty="0">
                <a:latin typeface="DejaVu Serif"/>
                <a:cs typeface="DejaVu Serif"/>
              </a:rPr>
              <a:t> </a:t>
            </a:r>
            <a:r>
              <a:rPr sz="682" dirty="0">
                <a:latin typeface="Times New Roman"/>
                <a:cs typeface="Times New Roman"/>
              </a:rPr>
              <a:t>cos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06" dirty="0">
                <a:latin typeface="DejaVu Serif"/>
                <a:cs typeface="DejaVu Serif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r>
              <a:rPr sz="682" spc="-31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sin</a:t>
            </a:r>
            <a:r>
              <a:rPr sz="716" spc="25" baseline="31746" dirty="0">
                <a:latin typeface="Times New Roman"/>
                <a:cs typeface="Times New Roman"/>
              </a:rPr>
              <a:t>2</a:t>
            </a:r>
            <a:r>
              <a:rPr sz="716" spc="41" baseline="31746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  <a:p>
            <a:pPr marR="3464" algn="ctr">
              <a:spcBef>
                <a:spcPts val="965"/>
              </a:spcBef>
            </a:pPr>
            <a:r>
              <a:rPr sz="1023" spc="281" baseline="75000" dirty="0">
                <a:latin typeface="Arial"/>
                <a:cs typeface="Arial"/>
              </a:rPr>
              <a:t>∫</a:t>
            </a:r>
            <a:r>
              <a:rPr sz="1023" spc="332" baseline="75000" dirty="0">
                <a:latin typeface="Arial"/>
                <a:cs typeface="Arial"/>
              </a:rPr>
              <a:t> </a:t>
            </a:r>
            <a:r>
              <a:rPr sz="682" spc="-3" dirty="0">
                <a:latin typeface="Times New Roman"/>
                <a:cs typeface="Times New Roman"/>
              </a:rPr>
              <a:t>2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spc="10" dirty="0">
                <a:latin typeface="Times New Roman"/>
                <a:cs typeface="Times New Roman"/>
              </a:rPr>
              <a:t>sin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09" dirty="0">
                <a:latin typeface="DejaVu Serif"/>
                <a:cs typeface="DejaVu Serif"/>
              </a:rPr>
              <a:t> </a:t>
            </a:r>
            <a:r>
              <a:rPr sz="682" dirty="0">
                <a:latin typeface="Times New Roman"/>
                <a:cs typeface="Times New Roman"/>
              </a:rPr>
              <a:t>cos</a:t>
            </a:r>
            <a:r>
              <a:rPr sz="682" spc="-58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106" dirty="0">
                <a:latin typeface="DejaVu Serif"/>
                <a:cs typeface="DejaVu Serif"/>
              </a:rPr>
              <a:t> </a:t>
            </a:r>
            <a:r>
              <a:rPr sz="682" spc="-41" dirty="0">
                <a:latin typeface="DejaVu Serif"/>
                <a:cs typeface="DejaVu Serif"/>
              </a:rPr>
              <a:t>dx</a:t>
            </a:r>
            <a:r>
              <a:rPr sz="682" spc="-31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cos</a:t>
            </a:r>
            <a:r>
              <a:rPr sz="716" spc="10" baseline="31746" dirty="0">
                <a:latin typeface="Times New Roman"/>
                <a:cs typeface="Times New Roman"/>
              </a:rPr>
              <a:t>2</a:t>
            </a:r>
            <a:r>
              <a:rPr sz="716" spc="41" baseline="31746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endParaRPr sz="682">
              <a:latin typeface="DejaVu Serif"/>
              <a:cs typeface="DejaVu Serif"/>
            </a:endParaRPr>
          </a:p>
          <a:p>
            <a:pPr marL="11689" marR="3464" algn="just">
              <a:lnSpc>
                <a:spcPct val="100499"/>
              </a:lnSpc>
              <a:spcBef>
                <a:spcPts val="801"/>
              </a:spcBef>
            </a:pPr>
            <a:r>
              <a:rPr sz="682" spc="20" dirty="0">
                <a:latin typeface="Times New Roman"/>
                <a:cs typeface="Times New Roman"/>
              </a:rPr>
              <a:t>are </a:t>
            </a:r>
            <a:r>
              <a:rPr sz="682" spc="34" dirty="0">
                <a:latin typeface="Times New Roman"/>
                <a:cs typeface="Times New Roman"/>
              </a:rPr>
              <a:t>both </a:t>
            </a:r>
            <a:r>
              <a:rPr sz="682" spc="17" dirty="0">
                <a:latin typeface="Times New Roman"/>
                <a:cs typeface="Times New Roman"/>
              </a:rPr>
              <a:t>correct. </a:t>
            </a:r>
            <a:r>
              <a:rPr sz="682" spc="41" dirty="0">
                <a:latin typeface="Times New Roman"/>
                <a:cs typeface="Times New Roman"/>
              </a:rPr>
              <a:t>(Just </a:t>
            </a:r>
            <a:r>
              <a:rPr sz="682" spc="10" dirty="0">
                <a:latin typeface="Times New Roman"/>
                <a:cs typeface="Times New Roman"/>
              </a:rPr>
              <a:t>differentiate </a:t>
            </a:r>
            <a:r>
              <a:rPr sz="682" spc="31" dirty="0">
                <a:latin typeface="Times New Roman"/>
                <a:cs typeface="Times New Roman"/>
              </a:rPr>
              <a:t>the </a:t>
            </a:r>
            <a:r>
              <a:rPr sz="682" spc="3" dirty="0">
                <a:latin typeface="Times New Roman"/>
                <a:cs typeface="Times New Roman"/>
              </a:rPr>
              <a:t>two </a:t>
            </a:r>
            <a:r>
              <a:rPr sz="682" spc="14" dirty="0">
                <a:latin typeface="Times New Roman"/>
                <a:cs typeface="Times New Roman"/>
              </a:rPr>
              <a:t>functions </a:t>
            </a:r>
            <a:r>
              <a:rPr sz="682" spc="17" dirty="0">
                <a:latin typeface="Times New Roman"/>
                <a:cs typeface="Times New Roman"/>
              </a:rPr>
              <a:t>sin</a:t>
            </a:r>
            <a:r>
              <a:rPr sz="716" spc="25" baseline="31746" dirty="0">
                <a:latin typeface="Times New Roman"/>
                <a:cs typeface="Times New Roman"/>
              </a:rPr>
              <a:t>2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31" dirty="0">
                <a:latin typeface="Times New Roman"/>
                <a:cs typeface="Times New Roman"/>
              </a:rPr>
              <a:t>and </a:t>
            </a:r>
            <a:r>
              <a:rPr sz="682" spc="-44" dirty="0">
                <a:latin typeface="DejaVu Sans"/>
                <a:cs typeface="DejaVu Sans"/>
              </a:rPr>
              <a:t>− </a:t>
            </a:r>
            <a:r>
              <a:rPr sz="682" spc="7" dirty="0">
                <a:latin typeface="Times New Roman"/>
                <a:cs typeface="Times New Roman"/>
              </a:rPr>
              <a:t>cos</a:t>
            </a:r>
            <a:r>
              <a:rPr sz="716" spc="10" baseline="27777" dirty="0">
                <a:latin typeface="Times New Roman"/>
                <a:cs typeface="Times New Roman"/>
              </a:rPr>
              <a:t>2 </a:t>
            </a:r>
            <a:r>
              <a:rPr sz="682" spc="-3" dirty="0">
                <a:latin typeface="DejaVu Serif"/>
                <a:cs typeface="DejaVu Serif"/>
              </a:rPr>
              <a:t>x</a:t>
            </a:r>
            <a:r>
              <a:rPr sz="682" spc="-3" dirty="0">
                <a:latin typeface="Times New Roman"/>
                <a:cs typeface="Times New Roman"/>
              </a:rPr>
              <a:t>!) </a:t>
            </a:r>
            <a:r>
              <a:rPr sz="682" spc="17" dirty="0">
                <a:latin typeface="Times New Roman"/>
                <a:cs typeface="Times New Roman"/>
              </a:rPr>
              <a:t>These </a:t>
            </a:r>
            <a:r>
              <a:rPr sz="682" spc="3" dirty="0">
                <a:latin typeface="Times New Roman"/>
                <a:cs typeface="Times New Roman"/>
              </a:rPr>
              <a:t>two </a:t>
            </a:r>
            <a:r>
              <a:rPr sz="682" spc="7" dirty="0">
                <a:latin typeface="Times New Roman"/>
                <a:cs typeface="Times New Roman"/>
              </a:rPr>
              <a:t>answers </a:t>
            </a:r>
            <a:r>
              <a:rPr sz="682" spc="3" dirty="0">
                <a:latin typeface="Times New Roman"/>
                <a:cs typeface="Times New Roman"/>
              </a:rPr>
              <a:t>look </a:t>
            </a:r>
            <a:r>
              <a:rPr sz="682" spc="7" dirty="0">
                <a:latin typeface="Times New Roman"/>
                <a:cs typeface="Times New Roman"/>
              </a:rPr>
              <a:t>different  </a:t>
            </a:r>
            <a:r>
              <a:rPr sz="682" spc="27" dirty="0">
                <a:latin typeface="Times New Roman"/>
                <a:cs typeface="Times New Roman"/>
              </a:rPr>
              <a:t>until </a:t>
            </a:r>
            <a:r>
              <a:rPr sz="682" spc="17" dirty="0">
                <a:latin typeface="Times New Roman"/>
                <a:cs typeface="Times New Roman"/>
              </a:rPr>
              <a:t>you </a:t>
            </a:r>
            <a:r>
              <a:rPr sz="682" spc="14" dirty="0">
                <a:latin typeface="Times New Roman"/>
                <a:cs typeface="Times New Roman"/>
              </a:rPr>
              <a:t>realize </a:t>
            </a:r>
            <a:r>
              <a:rPr sz="682" spc="61" dirty="0">
                <a:latin typeface="Times New Roman"/>
                <a:cs typeface="Times New Roman"/>
              </a:rPr>
              <a:t>that </a:t>
            </a:r>
            <a:r>
              <a:rPr sz="682" spc="24" dirty="0">
                <a:latin typeface="Times New Roman"/>
                <a:cs typeface="Times New Roman"/>
              </a:rPr>
              <a:t>because </a:t>
            </a:r>
            <a:r>
              <a:rPr sz="682" spc="-7" dirty="0">
                <a:latin typeface="Times New Roman"/>
                <a:cs typeface="Times New Roman"/>
              </a:rPr>
              <a:t>of </a:t>
            </a:r>
            <a:r>
              <a:rPr sz="682" spc="41" dirty="0">
                <a:latin typeface="Times New Roman"/>
                <a:cs typeface="Times New Roman"/>
              </a:rPr>
              <a:t>the </a:t>
            </a:r>
            <a:r>
              <a:rPr sz="682" spc="31" dirty="0">
                <a:latin typeface="Times New Roman"/>
                <a:cs typeface="Times New Roman"/>
              </a:rPr>
              <a:t>trig </a:t>
            </a:r>
            <a:r>
              <a:rPr sz="682" spc="27" dirty="0">
                <a:latin typeface="Times New Roman"/>
                <a:cs typeface="Times New Roman"/>
              </a:rPr>
              <a:t>identity </a:t>
            </a:r>
            <a:r>
              <a:rPr sz="682" spc="17" dirty="0">
                <a:latin typeface="Times New Roman"/>
                <a:cs typeface="Times New Roman"/>
              </a:rPr>
              <a:t>sin</a:t>
            </a:r>
            <a:r>
              <a:rPr sz="716" spc="25" baseline="31746" dirty="0">
                <a:latin typeface="Times New Roman"/>
                <a:cs typeface="Times New Roman"/>
              </a:rPr>
              <a:t>2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53" dirty="0">
                <a:latin typeface="Times New Roman"/>
                <a:cs typeface="Times New Roman"/>
              </a:rPr>
              <a:t>+ </a:t>
            </a:r>
            <a:r>
              <a:rPr sz="682" spc="7" dirty="0">
                <a:latin typeface="Times New Roman"/>
                <a:cs typeface="Times New Roman"/>
              </a:rPr>
              <a:t>cos</a:t>
            </a:r>
            <a:r>
              <a:rPr sz="716" spc="10" baseline="27777" dirty="0">
                <a:latin typeface="Times New Roman"/>
                <a:cs typeface="Times New Roman"/>
              </a:rPr>
              <a:t>2 </a:t>
            </a:r>
            <a:r>
              <a:rPr sz="682" dirty="0">
                <a:latin typeface="DejaVu Serif"/>
                <a:cs typeface="DejaVu Serif"/>
              </a:rPr>
              <a:t>x </a:t>
            </a:r>
            <a:r>
              <a:rPr sz="682" spc="153" dirty="0">
                <a:latin typeface="Times New Roman"/>
                <a:cs typeface="Times New Roman"/>
              </a:rPr>
              <a:t>= </a:t>
            </a:r>
            <a:r>
              <a:rPr sz="682" spc="3" dirty="0">
                <a:latin typeface="Times New Roman"/>
                <a:cs typeface="Times New Roman"/>
              </a:rPr>
              <a:t>1 </a:t>
            </a:r>
            <a:r>
              <a:rPr sz="682" spc="37" dirty="0">
                <a:latin typeface="Times New Roman"/>
                <a:cs typeface="Times New Roman"/>
              </a:rPr>
              <a:t>they </a:t>
            </a:r>
            <a:r>
              <a:rPr sz="682" spc="17" dirty="0">
                <a:latin typeface="Times New Roman"/>
                <a:cs typeface="Times New Roman"/>
              </a:rPr>
              <a:t>really only </a:t>
            </a:r>
            <a:r>
              <a:rPr sz="682" spc="7" dirty="0">
                <a:latin typeface="Times New Roman"/>
                <a:cs typeface="Times New Roman"/>
              </a:rPr>
              <a:t>differ </a:t>
            </a:r>
            <a:r>
              <a:rPr sz="682" spc="20" dirty="0">
                <a:latin typeface="Times New Roman"/>
                <a:cs typeface="Times New Roman"/>
              </a:rPr>
              <a:t>by </a:t>
            </a:r>
            <a:r>
              <a:rPr sz="682" spc="41" dirty="0">
                <a:latin typeface="Times New Roman"/>
                <a:cs typeface="Times New Roman"/>
              </a:rPr>
              <a:t>a </a:t>
            </a:r>
            <a:r>
              <a:rPr sz="682" spc="31" dirty="0">
                <a:latin typeface="Times New Roman"/>
                <a:cs typeface="Times New Roman"/>
              </a:rPr>
              <a:t>constant:  </a:t>
            </a:r>
            <a:r>
              <a:rPr sz="682" spc="17" dirty="0">
                <a:latin typeface="Times New Roman"/>
                <a:cs typeface="Times New Roman"/>
              </a:rPr>
              <a:t>sin</a:t>
            </a:r>
            <a:r>
              <a:rPr sz="716" spc="25" baseline="31746" dirty="0">
                <a:latin typeface="Times New Roman"/>
                <a:cs typeface="Times New Roman"/>
              </a:rPr>
              <a:t>2</a:t>
            </a:r>
            <a:r>
              <a:rPr sz="716" spc="35" baseline="31746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31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=</a:t>
            </a:r>
            <a:r>
              <a:rPr sz="682" spc="17" dirty="0">
                <a:latin typeface="Times New Roman"/>
                <a:cs typeface="Times New Roman"/>
              </a:rPr>
              <a:t> </a:t>
            </a:r>
            <a:r>
              <a:rPr sz="682" spc="-44" dirty="0">
                <a:latin typeface="DejaVu Sans"/>
                <a:cs typeface="DejaVu Sans"/>
              </a:rPr>
              <a:t>−</a:t>
            </a:r>
            <a:r>
              <a:rPr sz="682" spc="-106" dirty="0">
                <a:latin typeface="DejaVu Sans"/>
                <a:cs typeface="DejaVu Sans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cos</a:t>
            </a:r>
            <a:r>
              <a:rPr sz="716" spc="10" baseline="27777" dirty="0">
                <a:latin typeface="Times New Roman"/>
                <a:cs typeface="Times New Roman"/>
              </a:rPr>
              <a:t>2</a:t>
            </a:r>
            <a:r>
              <a:rPr sz="716" spc="41" baseline="27777" dirty="0">
                <a:latin typeface="Times New Roman"/>
                <a:cs typeface="Times New Roman"/>
              </a:rPr>
              <a:t> </a:t>
            </a:r>
            <a:r>
              <a:rPr sz="682" dirty="0">
                <a:latin typeface="DejaVu Serif"/>
                <a:cs typeface="DejaVu Serif"/>
              </a:rPr>
              <a:t>x</a:t>
            </a:r>
            <a:r>
              <a:rPr sz="682" spc="-68" dirty="0">
                <a:latin typeface="DejaVu Serif"/>
                <a:cs typeface="DejaVu Serif"/>
              </a:rPr>
              <a:t> </a:t>
            </a:r>
            <a:r>
              <a:rPr sz="682" spc="143" dirty="0">
                <a:latin typeface="Times New Roman"/>
                <a:cs typeface="Times New Roman"/>
              </a:rPr>
              <a:t>+</a:t>
            </a:r>
            <a:r>
              <a:rPr sz="682" spc="-20" dirty="0">
                <a:latin typeface="Times New Roman"/>
                <a:cs typeface="Times New Roman"/>
              </a:rPr>
              <a:t> </a:t>
            </a:r>
            <a:r>
              <a:rPr sz="682" spc="7" dirty="0">
                <a:latin typeface="Times New Roman"/>
                <a:cs typeface="Times New Roman"/>
              </a:rPr>
              <a:t>1.</a:t>
            </a:r>
            <a:endParaRPr sz="682">
              <a:latin typeface="Times New Roman"/>
              <a:cs typeface="Times New Roman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5133213" y="5669591"/>
            <a:ext cx="1925782" cy="420733"/>
          </a:xfrm>
          <a:prstGeom prst="rect">
            <a:avLst/>
          </a:prstGeom>
          <a:ln w="5054">
            <a:solidFill>
              <a:srgbClr val="000000"/>
            </a:solidFill>
          </a:ln>
        </p:spPr>
        <p:txBody>
          <a:bodyPr vert="horz" wrap="square" lIns="0" tIns="866" rIns="0" bIns="0" rtlCol="0">
            <a:spAutoFit/>
          </a:bodyPr>
          <a:lstStyle/>
          <a:p>
            <a:pPr marL="27275" marR="5628" indent="-3896" algn="just">
              <a:spcBef>
                <a:spcPts val="7"/>
              </a:spcBef>
            </a:pPr>
            <a:r>
              <a:rPr sz="682" b="1" spc="-17" dirty="0">
                <a:latin typeface="Georgia"/>
                <a:cs typeface="Georgia"/>
              </a:rPr>
              <a:t>To </a:t>
            </a:r>
            <a:r>
              <a:rPr sz="682" b="1" spc="-27" dirty="0">
                <a:latin typeface="Georgia"/>
                <a:cs typeface="Georgia"/>
              </a:rPr>
              <a:t>avoid </a:t>
            </a:r>
            <a:r>
              <a:rPr sz="682" b="1" spc="-17" dirty="0">
                <a:latin typeface="Georgia"/>
                <a:cs typeface="Georgia"/>
              </a:rPr>
              <a:t>this </a:t>
            </a:r>
            <a:r>
              <a:rPr sz="682" b="1" spc="-27" dirty="0">
                <a:latin typeface="Georgia"/>
                <a:cs typeface="Georgia"/>
              </a:rPr>
              <a:t>kind </a:t>
            </a:r>
            <a:r>
              <a:rPr sz="682" b="1" spc="-37" dirty="0">
                <a:latin typeface="Georgia"/>
                <a:cs typeface="Georgia"/>
              </a:rPr>
              <a:t>of </a:t>
            </a:r>
            <a:r>
              <a:rPr sz="682" b="1" spc="-34" dirty="0">
                <a:latin typeface="Georgia"/>
                <a:cs typeface="Georgia"/>
              </a:rPr>
              <a:t>confusion </a:t>
            </a:r>
            <a:r>
              <a:rPr sz="682" b="1" spc="-41" dirty="0">
                <a:latin typeface="Georgia"/>
                <a:cs typeface="Georgia"/>
              </a:rPr>
              <a:t>we </a:t>
            </a:r>
            <a:r>
              <a:rPr sz="682" b="1" spc="-24" dirty="0">
                <a:latin typeface="Georgia"/>
                <a:cs typeface="Georgia"/>
              </a:rPr>
              <a:t>will </a:t>
            </a:r>
            <a:r>
              <a:rPr sz="682" b="1" spc="-37" dirty="0">
                <a:latin typeface="Georgia"/>
                <a:cs typeface="Georgia"/>
              </a:rPr>
              <a:t>from  </a:t>
            </a:r>
            <a:r>
              <a:rPr sz="682" b="1" spc="-44" dirty="0">
                <a:latin typeface="Georgia"/>
                <a:cs typeface="Georgia"/>
              </a:rPr>
              <a:t>now </a:t>
            </a:r>
            <a:r>
              <a:rPr sz="682" b="1" spc="-41" dirty="0">
                <a:latin typeface="Georgia"/>
                <a:cs typeface="Georgia"/>
              </a:rPr>
              <a:t>on  </a:t>
            </a:r>
            <a:r>
              <a:rPr sz="682" b="1" spc="-27" dirty="0">
                <a:latin typeface="Georgia"/>
                <a:cs typeface="Georgia"/>
              </a:rPr>
              <a:t>never </a:t>
            </a:r>
            <a:r>
              <a:rPr sz="682" b="1" spc="-20" dirty="0">
                <a:latin typeface="Georgia"/>
                <a:cs typeface="Georgia"/>
              </a:rPr>
              <a:t>forget </a:t>
            </a:r>
            <a:r>
              <a:rPr sz="682" b="1" spc="-7" dirty="0">
                <a:latin typeface="Georgia"/>
                <a:cs typeface="Georgia"/>
              </a:rPr>
              <a:t>to </a:t>
            </a:r>
            <a:r>
              <a:rPr sz="682" b="1" spc="-27" dirty="0">
                <a:latin typeface="Georgia"/>
                <a:cs typeface="Georgia"/>
              </a:rPr>
              <a:t>include </a:t>
            </a:r>
            <a:r>
              <a:rPr sz="682" b="1" spc="-10" dirty="0">
                <a:latin typeface="Georgia"/>
                <a:cs typeface="Georgia"/>
              </a:rPr>
              <a:t>the </a:t>
            </a:r>
            <a:r>
              <a:rPr sz="682" b="1" spc="-7" dirty="0">
                <a:latin typeface="Georgia"/>
                <a:cs typeface="Georgia"/>
              </a:rPr>
              <a:t>“arbi-  trary </a:t>
            </a:r>
            <a:r>
              <a:rPr sz="682" b="1" spc="-20" dirty="0">
                <a:latin typeface="Georgia"/>
                <a:cs typeface="Georgia"/>
              </a:rPr>
              <a:t>constant </a:t>
            </a:r>
            <a:r>
              <a:rPr sz="682" spc="65" dirty="0">
                <a:latin typeface="Times New Roman"/>
                <a:cs typeface="Times New Roman"/>
              </a:rPr>
              <a:t>+</a:t>
            </a:r>
            <a:r>
              <a:rPr sz="682" spc="65" dirty="0">
                <a:latin typeface="DejaVu Serif"/>
                <a:cs typeface="DejaVu Serif"/>
              </a:rPr>
              <a:t>C</a:t>
            </a:r>
            <a:r>
              <a:rPr sz="682" b="1" spc="65" dirty="0">
                <a:latin typeface="Georgia"/>
                <a:cs typeface="Georgia"/>
              </a:rPr>
              <a:t>” </a:t>
            </a:r>
            <a:r>
              <a:rPr sz="682" b="1" spc="-31" dirty="0">
                <a:latin typeface="Georgia"/>
                <a:cs typeface="Georgia"/>
              </a:rPr>
              <a:t>in </a:t>
            </a:r>
            <a:r>
              <a:rPr sz="682" b="1" spc="-37" dirty="0">
                <a:latin typeface="Georgia"/>
                <a:cs typeface="Georgia"/>
              </a:rPr>
              <a:t>our answer </a:t>
            </a:r>
            <a:r>
              <a:rPr sz="682" b="1" spc="-34" dirty="0">
                <a:latin typeface="Georgia"/>
                <a:cs typeface="Georgia"/>
              </a:rPr>
              <a:t>when </a:t>
            </a:r>
            <a:r>
              <a:rPr sz="682" b="1" spc="-41" dirty="0">
                <a:latin typeface="Georgia"/>
                <a:cs typeface="Georgia"/>
              </a:rPr>
              <a:t>we  </a:t>
            </a:r>
            <a:r>
              <a:rPr sz="682" b="1" spc="-20" dirty="0">
                <a:latin typeface="Georgia"/>
                <a:cs typeface="Georgia"/>
              </a:rPr>
              <a:t>compute </a:t>
            </a:r>
            <a:r>
              <a:rPr sz="682" b="1" spc="-34" dirty="0">
                <a:latin typeface="Georgia"/>
                <a:cs typeface="Georgia"/>
              </a:rPr>
              <a:t>an</a:t>
            </a:r>
            <a:r>
              <a:rPr sz="682" b="1" spc="34" dirty="0">
                <a:latin typeface="Georgia"/>
                <a:cs typeface="Georgia"/>
              </a:rPr>
              <a:t> </a:t>
            </a:r>
            <a:r>
              <a:rPr sz="682" b="1" spc="-20" dirty="0">
                <a:latin typeface="Georgia"/>
                <a:cs typeface="Georgia"/>
              </a:rPr>
              <a:t>antiderivative.</a:t>
            </a:r>
            <a:endParaRPr sz="682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635133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1688</Words>
  <Application>Microsoft Office PowerPoint</Application>
  <PresentationFormat>Widescreen</PresentationFormat>
  <Paragraphs>231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3" baseType="lpstr">
      <vt:lpstr>Arial</vt:lpstr>
      <vt:lpstr>Calibri</vt:lpstr>
      <vt:lpstr>Calibri Light</vt:lpstr>
      <vt:lpstr>DejaVu Sans</vt:lpstr>
      <vt:lpstr>DejaVu Serif</vt:lpstr>
      <vt:lpstr>Georgia</vt:lpstr>
      <vt:lpstr>Times New Roman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emad salman</dc:creator>
  <cp:lastModifiedBy>emad salman</cp:lastModifiedBy>
  <cp:revision>1</cp:revision>
  <dcterms:created xsi:type="dcterms:W3CDTF">2019-11-11T09:03:16Z</dcterms:created>
  <dcterms:modified xsi:type="dcterms:W3CDTF">2019-11-11T09:03:25Z</dcterms:modified>
</cp:coreProperties>
</file>